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7"/>
  </p:notesMasterIdLst>
  <p:handoutMasterIdLst>
    <p:handoutMasterId r:id="rId38"/>
  </p:handoutMasterIdLst>
  <p:sldIdLst>
    <p:sldId id="337" r:id="rId2"/>
    <p:sldId id="287" r:id="rId3"/>
    <p:sldId id="277" r:id="rId4"/>
    <p:sldId id="278" r:id="rId5"/>
    <p:sldId id="279" r:id="rId6"/>
    <p:sldId id="280" r:id="rId7"/>
    <p:sldId id="282" r:id="rId8"/>
    <p:sldId id="281" r:id="rId9"/>
    <p:sldId id="283" r:id="rId10"/>
    <p:sldId id="284" r:id="rId11"/>
    <p:sldId id="285" r:id="rId12"/>
    <p:sldId id="266" r:id="rId13"/>
    <p:sldId id="267" r:id="rId14"/>
    <p:sldId id="256" r:id="rId15"/>
    <p:sldId id="288" r:id="rId16"/>
    <p:sldId id="293" r:id="rId17"/>
    <p:sldId id="289" r:id="rId18"/>
    <p:sldId id="290" r:id="rId19"/>
    <p:sldId id="291" r:id="rId20"/>
    <p:sldId id="292" r:id="rId21"/>
    <p:sldId id="296" r:id="rId22"/>
    <p:sldId id="259" r:id="rId23"/>
    <p:sldId id="297" r:id="rId24"/>
    <p:sldId id="263" r:id="rId25"/>
    <p:sldId id="298" r:id="rId26"/>
    <p:sldId id="264" r:id="rId27"/>
    <p:sldId id="294" r:id="rId28"/>
    <p:sldId id="346" r:id="rId29"/>
    <p:sldId id="299" r:id="rId30"/>
    <p:sldId id="300" r:id="rId31"/>
    <p:sldId id="270" r:id="rId32"/>
    <p:sldId id="273" r:id="rId33"/>
    <p:sldId id="275" r:id="rId34"/>
    <p:sldId id="276" r:id="rId35"/>
    <p:sldId id="345"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A760014-90E2-4BD1-8A40-FE5D7C8FECA2}" v="467" dt="2024-10-15T12:49:23.2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914" autoAdjust="0"/>
    <p:restoredTop sz="94660"/>
  </p:normalViewPr>
  <p:slideViewPr>
    <p:cSldViewPr snapToGrid="0">
      <p:cViewPr varScale="1">
        <p:scale>
          <a:sx n="75" d="100"/>
          <a:sy n="75" d="100"/>
        </p:scale>
        <p:origin x="398" y="43"/>
      </p:cViewPr>
      <p:guideLst/>
    </p:cSldViewPr>
  </p:slideViewPr>
  <p:notesTextViewPr>
    <p:cViewPr>
      <p:scale>
        <a:sx n="1" d="1"/>
        <a:sy n="1" d="1"/>
      </p:scale>
      <p:origin x="0" y="0"/>
    </p:cViewPr>
  </p:notesTextViewPr>
  <p:notesViewPr>
    <p:cSldViewPr snapToGrid="0">
      <p:cViewPr varScale="1">
        <p:scale>
          <a:sx n="84" d="100"/>
          <a:sy n="84" d="100"/>
        </p:scale>
        <p:origin x="391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ick V. Sommers" userId="dafe8469-3e6a-4911-9b4e-1e8d555508a2" providerId="ADAL" clId="{7A760014-90E2-4BD1-8A40-FE5D7C8FECA2}"/>
    <pc:docChg chg="undo custSel addSld delSld modSld sldOrd">
      <pc:chgData name="Erick V. Sommers" userId="dafe8469-3e6a-4911-9b4e-1e8d555508a2" providerId="ADAL" clId="{7A760014-90E2-4BD1-8A40-FE5D7C8FECA2}" dt="2024-10-15T14:19:19.611" v="1721" actId="20577"/>
      <pc:docMkLst>
        <pc:docMk/>
      </pc:docMkLst>
      <pc:sldChg chg="delSp mod">
        <pc:chgData name="Erick V. Sommers" userId="dafe8469-3e6a-4911-9b4e-1e8d555508a2" providerId="ADAL" clId="{7A760014-90E2-4BD1-8A40-FE5D7C8FECA2}" dt="2024-10-14T18:15:16.791" v="1039" actId="478"/>
        <pc:sldMkLst>
          <pc:docMk/>
          <pc:sldMk cId="3968978726" sldId="256"/>
        </pc:sldMkLst>
        <pc:spChg chg="del">
          <ac:chgData name="Erick V. Sommers" userId="dafe8469-3e6a-4911-9b4e-1e8d555508a2" providerId="ADAL" clId="{7A760014-90E2-4BD1-8A40-FE5D7C8FECA2}" dt="2024-10-14T18:15:16.791" v="1039" actId="478"/>
          <ac:spMkLst>
            <pc:docMk/>
            <pc:sldMk cId="3968978726" sldId="256"/>
            <ac:spMk id="6" creationId="{5D91468A-4546-3BD6-7F8B-FCC51A58E773}"/>
          </ac:spMkLst>
        </pc:spChg>
      </pc:sldChg>
      <pc:sldChg chg="addSp delSp modSp mod">
        <pc:chgData name="Erick V. Sommers" userId="dafe8469-3e6a-4911-9b4e-1e8d555508a2" providerId="ADAL" clId="{7A760014-90E2-4BD1-8A40-FE5D7C8FECA2}" dt="2024-10-14T18:31:25.105" v="1446" actId="255"/>
        <pc:sldMkLst>
          <pc:docMk/>
          <pc:sldMk cId="1591357084" sldId="259"/>
        </pc:sldMkLst>
        <pc:spChg chg="mod">
          <ac:chgData name="Erick V. Sommers" userId="dafe8469-3e6a-4911-9b4e-1e8d555508a2" providerId="ADAL" clId="{7A760014-90E2-4BD1-8A40-FE5D7C8FECA2}" dt="2024-10-14T18:16:59.692" v="1154" actId="1035"/>
          <ac:spMkLst>
            <pc:docMk/>
            <pc:sldMk cId="1591357084" sldId="259"/>
            <ac:spMk id="2" creationId="{5178A242-A2BC-CDC7-6289-C879E61FFC44}"/>
          </ac:spMkLst>
        </pc:spChg>
        <pc:spChg chg="mod">
          <ac:chgData name="Erick V. Sommers" userId="dafe8469-3e6a-4911-9b4e-1e8d555508a2" providerId="ADAL" clId="{7A760014-90E2-4BD1-8A40-FE5D7C8FECA2}" dt="2024-10-14T18:31:25.105" v="1446" actId="255"/>
          <ac:spMkLst>
            <pc:docMk/>
            <pc:sldMk cId="1591357084" sldId="259"/>
            <ac:spMk id="3" creationId="{31DC3104-8C41-9344-1DA2-CA287D7C3256}"/>
          </ac:spMkLst>
        </pc:spChg>
        <pc:spChg chg="add del mod">
          <ac:chgData name="Erick V. Sommers" userId="dafe8469-3e6a-4911-9b4e-1e8d555508a2" providerId="ADAL" clId="{7A760014-90E2-4BD1-8A40-FE5D7C8FECA2}" dt="2024-10-14T18:17:03.333" v="1155" actId="21"/>
          <ac:spMkLst>
            <pc:docMk/>
            <pc:sldMk cId="1591357084" sldId="259"/>
            <ac:spMk id="4" creationId="{9599A815-9DC6-84EF-AF3B-11D223539AAC}"/>
          </ac:spMkLst>
        </pc:spChg>
      </pc:sldChg>
      <pc:sldChg chg="addSp delSp modSp mod">
        <pc:chgData name="Erick V. Sommers" userId="dafe8469-3e6a-4911-9b4e-1e8d555508a2" providerId="ADAL" clId="{7A760014-90E2-4BD1-8A40-FE5D7C8FECA2}" dt="2024-10-14T18:32:15.944" v="1462" actId="1076"/>
        <pc:sldMkLst>
          <pc:docMk/>
          <pc:sldMk cId="1159606402" sldId="263"/>
        </pc:sldMkLst>
        <pc:spChg chg="mod">
          <ac:chgData name="Erick V. Sommers" userId="dafe8469-3e6a-4911-9b4e-1e8d555508a2" providerId="ADAL" clId="{7A760014-90E2-4BD1-8A40-FE5D7C8FECA2}" dt="2024-10-14T18:17:32.241" v="1191" actId="1076"/>
          <ac:spMkLst>
            <pc:docMk/>
            <pc:sldMk cId="1159606402" sldId="263"/>
            <ac:spMk id="2" creationId="{1B92F07C-D67B-DD34-84D7-D33B04CAE9A7}"/>
          </ac:spMkLst>
        </pc:spChg>
        <pc:spChg chg="mod">
          <ac:chgData name="Erick V. Sommers" userId="dafe8469-3e6a-4911-9b4e-1e8d555508a2" providerId="ADAL" clId="{7A760014-90E2-4BD1-8A40-FE5D7C8FECA2}" dt="2024-10-14T18:32:15.944" v="1462" actId="1076"/>
          <ac:spMkLst>
            <pc:docMk/>
            <pc:sldMk cId="1159606402" sldId="263"/>
            <ac:spMk id="3" creationId="{96A71BA1-4C75-291D-5BE5-2190F6C591F7}"/>
          </ac:spMkLst>
        </pc:spChg>
        <pc:spChg chg="add del mod">
          <ac:chgData name="Erick V. Sommers" userId="dafe8469-3e6a-4911-9b4e-1e8d555508a2" providerId="ADAL" clId="{7A760014-90E2-4BD1-8A40-FE5D7C8FECA2}" dt="2024-10-14T18:17:34.837" v="1192" actId="21"/>
          <ac:spMkLst>
            <pc:docMk/>
            <pc:sldMk cId="1159606402" sldId="263"/>
            <ac:spMk id="4" creationId="{9599A815-9DC6-84EF-AF3B-11D223539AAC}"/>
          </ac:spMkLst>
        </pc:spChg>
      </pc:sldChg>
      <pc:sldChg chg="addSp delSp modSp mod">
        <pc:chgData name="Erick V. Sommers" userId="dafe8469-3e6a-4911-9b4e-1e8d555508a2" providerId="ADAL" clId="{7A760014-90E2-4BD1-8A40-FE5D7C8FECA2}" dt="2024-10-14T18:32:41.972" v="1470" actId="14100"/>
        <pc:sldMkLst>
          <pc:docMk/>
          <pc:sldMk cId="3566090557" sldId="264"/>
        </pc:sldMkLst>
        <pc:spChg chg="mod">
          <ac:chgData name="Erick V. Sommers" userId="dafe8469-3e6a-4911-9b4e-1e8d555508a2" providerId="ADAL" clId="{7A760014-90E2-4BD1-8A40-FE5D7C8FECA2}" dt="2024-10-14T18:17:51.665" v="1202" actId="1036"/>
          <ac:spMkLst>
            <pc:docMk/>
            <pc:sldMk cId="3566090557" sldId="264"/>
            <ac:spMk id="2" creationId="{DC130F1E-CD52-9DA1-1274-0E99F2A834A1}"/>
          </ac:spMkLst>
        </pc:spChg>
        <pc:spChg chg="mod">
          <ac:chgData name="Erick V. Sommers" userId="dafe8469-3e6a-4911-9b4e-1e8d555508a2" providerId="ADAL" clId="{7A760014-90E2-4BD1-8A40-FE5D7C8FECA2}" dt="2024-10-14T18:32:41.972" v="1470" actId="14100"/>
          <ac:spMkLst>
            <pc:docMk/>
            <pc:sldMk cId="3566090557" sldId="264"/>
            <ac:spMk id="3" creationId="{B6F15FB8-0E71-368B-F9F6-3EBA73CAAF56}"/>
          </ac:spMkLst>
        </pc:spChg>
        <pc:spChg chg="add del mod">
          <ac:chgData name="Erick V. Sommers" userId="dafe8469-3e6a-4911-9b4e-1e8d555508a2" providerId="ADAL" clId="{7A760014-90E2-4BD1-8A40-FE5D7C8FECA2}" dt="2024-10-14T18:17:55.432" v="1203" actId="21"/>
          <ac:spMkLst>
            <pc:docMk/>
            <pc:sldMk cId="3566090557" sldId="264"/>
            <ac:spMk id="4" creationId="{9599A815-9DC6-84EF-AF3B-11D223539AAC}"/>
          </ac:spMkLst>
        </pc:spChg>
      </pc:sldChg>
      <pc:sldChg chg="addSp delSp modSp mod">
        <pc:chgData name="Erick V. Sommers" userId="dafe8469-3e6a-4911-9b4e-1e8d555508a2" providerId="ADAL" clId="{7A760014-90E2-4BD1-8A40-FE5D7C8FECA2}" dt="2024-10-15T12:10:51.949" v="1528" actId="6549"/>
        <pc:sldMkLst>
          <pc:docMk/>
          <pc:sldMk cId="1874737043" sldId="266"/>
        </pc:sldMkLst>
        <pc:spChg chg="mod">
          <ac:chgData name="Erick V. Sommers" userId="dafe8469-3e6a-4911-9b4e-1e8d555508a2" providerId="ADAL" clId="{7A760014-90E2-4BD1-8A40-FE5D7C8FECA2}" dt="2024-10-14T18:13:41.186" v="1017" actId="14100"/>
          <ac:spMkLst>
            <pc:docMk/>
            <pc:sldMk cId="1874737043" sldId="266"/>
            <ac:spMk id="2" creationId="{99C650ED-4E45-B985-2B64-3FD3306A4F6D}"/>
          </ac:spMkLst>
        </pc:spChg>
        <pc:spChg chg="mod">
          <ac:chgData name="Erick V. Sommers" userId="dafe8469-3e6a-4911-9b4e-1e8d555508a2" providerId="ADAL" clId="{7A760014-90E2-4BD1-8A40-FE5D7C8FECA2}" dt="2024-10-15T12:10:51.949" v="1528" actId="6549"/>
          <ac:spMkLst>
            <pc:docMk/>
            <pc:sldMk cId="1874737043" sldId="266"/>
            <ac:spMk id="3" creationId="{82258810-3FA5-EAD5-4AF8-8790C8A22857}"/>
          </ac:spMkLst>
        </pc:spChg>
        <pc:spChg chg="add del mod">
          <ac:chgData name="Erick V. Sommers" userId="dafe8469-3e6a-4911-9b4e-1e8d555508a2" providerId="ADAL" clId="{7A760014-90E2-4BD1-8A40-FE5D7C8FECA2}" dt="2024-10-14T18:13:45.183" v="1018" actId="21"/>
          <ac:spMkLst>
            <pc:docMk/>
            <pc:sldMk cId="1874737043" sldId="266"/>
            <ac:spMk id="4" creationId="{9599A815-9DC6-84EF-AF3B-11D223539AAC}"/>
          </ac:spMkLst>
        </pc:spChg>
      </pc:sldChg>
      <pc:sldChg chg="addSp delSp modSp mod">
        <pc:chgData name="Erick V. Sommers" userId="dafe8469-3e6a-4911-9b4e-1e8d555508a2" providerId="ADAL" clId="{7A760014-90E2-4BD1-8A40-FE5D7C8FECA2}" dt="2024-10-14T18:28:05.569" v="1409" actId="255"/>
        <pc:sldMkLst>
          <pc:docMk/>
          <pc:sldMk cId="1388231025" sldId="267"/>
        </pc:sldMkLst>
        <pc:spChg chg="mod">
          <ac:chgData name="Erick V. Sommers" userId="dafe8469-3e6a-4911-9b4e-1e8d555508a2" providerId="ADAL" clId="{7A760014-90E2-4BD1-8A40-FE5D7C8FECA2}" dt="2024-10-14T18:14:20.049" v="1035" actId="1036"/>
          <ac:spMkLst>
            <pc:docMk/>
            <pc:sldMk cId="1388231025" sldId="267"/>
            <ac:spMk id="2" creationId="{451E4127-4BAA-3DC5-AA2F-C64E65D87E3B}"/>
          </ac:spMkLst>
        </pc:spChg>
        <pc:spChg chg="mod">
          <ac:chgData name="Erick V. Sommers" userId="dafe8469-3e6a-4911-9b4e-1e8d555508a2" providerId="ADAL" clId="{7A760014-90E2-4BD1-8A40-FE5D7C8FECA2}" dt="2024-10-14T18:28:05.569" v="1409" actId="255"/>
          <ac:spMkLst>
            <pc:docMk/>
            <pc:sldMk cId="1388231025" sldId="267"/>
            <ac:spMk id="3" creationId="{845494BF-4CA2-FE08-8036-A09EF946B1C9}"/>
          </ac:spMkLst>
        </pc:spChg>
        <pc:spChg chg="add del mod">
          <ac:chgData name="Erick V. Sommers" userId="dafe8469-3e6a-4911-9b4e-1e8d555508a2" providerId="ADAL" clId="{7A760014-90E2-4BD1-8A40-FE5D7C8FECA2}" dt="2024-10-14T18:15:08.535" v="1038" actId="21"/>
          <ac:spMkLst>
            <pc:docMk/>
            <pc:sldMk cId="1388231025" sldId="267"/>
            <ac:spMk id="4" creationId="{9599A815-9DC6-84EF-AF3B-11D223539AAC}"/>
          </ac:spMkLst>
        </pc:spChg>
      </pc:sldChg>
      <pc:sldChg chg="del">
        <pc:chgData name="Erick V. Sommers" userId="dafe8469-3e6a-4911-9b4e-1e8d555508a2" providerId="ADAL" clId="{7A760014-90E2-4BD1-8A40-FE5D7C8FECA2}" dt="2024-10-14T17:55:59.794" v="270" actId="2696"/>
        <pc:sldMkLst>
          <pc:docMk/>
          <pc:sldMk cId="3292801766" sldId="268"/>
        </pc:sldMkLst>
      </pc:sldChg>
      <pc:sldChg chg="del">
        <pc:chgData name="Erick V. Sommers" userId="dafe8469-3e6a-4911-9b4e-1e8d555508a2" providerId="ADAL" clId="{7A760014-90E2-4BD1-8A40-FE5D7C8FECA2}" dt="2024-10-14T17:55:54.412" v="269" actId="2696"/>
        <pc:sldMkLst>
          <pc:docMk/>
          <pc:sldMk cId="3215025931" sldId="269"/>
        </pc:sldMkLst>
      </pc:sldChg>
      <pc:sldChg chg="delSp mod">
        <pc:chgData name="Erick V. Sommers" userId="dafe8469-3e6a-4911-9b4e-1e8d555508a2" providerId="ADAL" clId="{7A760014-90E2-4BD1-8A40-FE5D7C8FECA2}" dt="2024-10-14T18:07:00.657" v="805" actId="478"/>
        <pc:sldMkLst>
          <pc:docMk/>
          <pc:sldMk cId="1946727691" sldId="270"/>
        </pc:sldMkLst>
        <pc:spChg chg="del">
          <ac:chgData name="Erick V. Sommers" userId="dafe8469-3e6a-4911-9b4e-1e8d555508a2" providerId="ADAL" clId="{7A760014-90E2-4BD1-8A40-FE5D7C8FECA2}" dt="2024-10-14T18:07:00.657" v="805" actId="478"/>
          <ac:spMkLst>
            <pc:docMk/>
            <pc:sldMk cId="1946727691" sldId="270"/>
            <ac:spMk id="3" creationId="{9CC680E6-A21F-2001-CB26-588CB5EE9F68}"/>
          </ac:spMkLst>
        </pc:spChg>
      </pc:sldChg>
      <pc:sldChg chg="addSp delSp modSp mod">
        <pc:chgData name="Erick V. Sommers" userId="dafe8469-3e6a-4911-9b4e-1e8d555508a2" providerId="ADAL" clId="{7A760014-90E2-4BD1-8A40-FE5D7C8FECA2}" dt="2024-10-14T18:35:52.696" v="1519" actId="11"/>
        <pc:sldMkLst>
          <pc:docMk/>
          <pc:sldMk cId="615340496" sldId="273"/>
        </pc:sldMkLst>
        <pc:spChg chg="mod">
          <ac:chgData name="Erick V. Sommers" userId="dafe8469-3e6a-4911-9b4e-1e8d555508a2" providerId="ADAL" clId="{7A760014-90E2-4BD1-8A40-FE5D7C8FECA2}" dt="2024-10-14T18:18:38.338" v="1236" actId="1035"/>
          <ac:spMkLst>
            <pc:docMk/>
            <pc:sldMk cId="615340496" sldId="273"/>
            <ac:spMk id="2" creationId="{26D7A244-FA56-CC46-0421-77BCB17CD7CF}"/>
          </ac:spMkLst>
        </pc:spChg>
        <pc:spChg chg="mod">
          <ac:chgData name="Erick V. Sommers" userId="dafe8469-3e6a-4911-9b4e-1e8d555508a2" providerId="ADAL" clId="{7A760014-90E2-4BD1-8A40-FE5D7C8FECA2}" dt="2024-10-14T18:35:52.696" v="1519" actId="11"/>
          <ac:spMkLst>
            <pc:docMk/>
            <pc:sldMk cId="615340496" sldId="273"/>
            <ac:spMk id="3" creationId="{137B28D1-D13B-FEE8-6A28-20DDD8C1BBA4}"/>
          </ac:spMkLst>
        </pc:spChg>
        <pc:spChg chg="add del mod">
          <ac:chgData name="Erick V. Sommers" userId="dafe8469-3e6a-4911-9b4e-1e8d555508a2" providerId="ADAL" clId="{7A760014-90E2-4BD1-8A40-FE5D7C8FECA2}" dt="2024-10-14T18:18:41.566" v="1237" actId="21"/>
          <ac:spMkLst>
            <pc:docMk/>
            <pc:sldMk cId="615340496" sldId="273"/>
            <ac:spMk id="4" creationId="{9599A815-9DC6-84EF-AF3B-11D223539AAC}"/>
          </ac:spMkLst>
        </pc:spChg>
      </pc:sldChg>
      <pc:sldChg chg="addSp delSp modSp mod">
        <pc:chgData name="Erick V. Sommers" userId="dafe8469-3e6a-4911-9b4e-1e8d555508a2" providerId="ADAL" clId="{7A760014-90E2-4BD1-8A40-FE5D7C8FECA2}" dt="2024-10-14T18:36:11.574" v="1523" actId="1076"/>
        <pc:sldMkLst>
          <pc:docMk/>
          <pc:sldMk cId="3090120036" sldId="275"/>
        </pc:sldMkLst>
        <pc:spChg chg="mod">
          <ac:chgData name="Erick V. Sommers" userId="dafe8469-3e6a-4911-9b4e-1e8d555508a2" providerId="ADAL" clId="{7A760014-90E2-4BD1-8A40-FE5D7C8FECA2}" dt="2024-10-14T18:18:55.433" v="1267" actId="1035"/>
          <ac:spMkLst>
            <pc:docMk/>
            <pc:sldMk cId="3090120036" sldId="275"/>
            <ac:spMk id="2" creationId="{4EBFA65D-3241-C642-C294-48C639F51BB8}"/>
          </ac:spMkLst>
        </pc:spChg>
        <pc:spChg chg="mod">
          <ac:chgData name="Erick V. Sommers" userId="dafe8469-3e6a-4911-9b4e-1e8d555508a2" providerId="ADAL" clId="{7A760014-90E2-4BD1-8A40-FE5D7C8FECA2}" dt="2024-10-14T18:36:11.574" v="1523" actId="1076"/>
          <ac:spMkLst>
            <pc:docMk/>
            <pc:sldMk cId="3090120036" sldId="275"/>
            <ac:spMk id="3" creationId="{BC43E9DA-12F8-BA16-9616-2E1227D4ABE4}"/>
          </ac:spMkLst>
        </pc:spChg>
        <pc:spChg chg="add del mod">
          <ac:chgData name="Erick V. Sommers" userId="dafe8469-3e6a-4911-9b4e-1e8d555508a2" providerId="ADAL" clId="{7A760014-90E2-4BD1-8A40-FE5D7C8FECA2}" dt="2024-10-14T18:18:58.140" v="1268" actId="21"/>
          <ac:spMkLst>
            <pc:docMk/>
            <pc:sldMk cId="3090120036" sldId="275"/>
            <ac:spMk id="4" creationId="{9599A815-9DC6-84EF-AF3B-11D223539AAC}"/>
          </ac:spMkLst>
        </pc:spChg>
      </pc:sldChg>
      <pc:sldChg chg="addSp delSp modSp mod">
        <pc:chgData name="Erick V. Sommers" userId="dafe8469-3e6a-4911-9b4e-1e8d555508a2" providerId="ADAL" clId="{7A760014-90E2-4BD1-8A40-FE5D7C8FECA2}" dt="2024-10-14T18:36:23.262" v="1527" actId="1076"/>
        <pc:sldMkLst>
          <pc:docMk/>
          <pc:sldMk cId="3370112933" sldId="276"/>
        </pc:sldMkLst>
        <pc:spChg chg="mod">
          <ac:chgData name="Erick V. Sommers" userId="dafe8469-3e6a-4911-9b4e-1e8d555508a2" providerId="ADAL" clId="{7A760014-90E2-4BD1-8A40-FE5D7C8FECA2}" dt="2024-10-14T18:19:17.051" v="1273" actId="1035"/>
          <ac:spMkLst>
            <pc:docMk/>
            <pc:sldMk cId="3370112933" sldId="276"/>
            <ac:spMk id="2" creationId="{1E753937-0949-2905-B8BA-AA6F78239E17}"/>
          </ac:spMkLst>
        </pc:spChg>
        <pc:spChg chg="mod">
          <ac:chgData name="Erick V. Sommers" userId="dafe8469-3e6a-4911-9b4e-1e8d555508a2" providerId="ADAL" clId="{7A760014-90E2-4BD1-8A40-FE5D7C8FECA2}" dt="2024-10-14T18:36:23.262" v="1527" actId="1076"/>
          <ac:spMkLst>
            <pc:docMk/>
            <pc:sldMk cId="3370112933" sldId="276"/>
            <ac:spMk id="3" creationId="{93D869E2-27D7-745E-0B43-CA6F09EEBC94}"/>
          </ac:spMkLst>
        </pc:spChg>
        <pc:spChg chg="add del mod">
          <ac:chgData name="Erick V. Sommers" userId="dafe8469-3e6a-4911-9b4e-1e8d555508a2" providerId="ADAL" clId="{7A760014-90E2-4BD1-8A40-FE5D7C8FECA2}" dt="2024-10-14T18:19:19.270" v="1274" actId="21"/>
          <ac:spMkLst>
            <pc:docMk/>
            <pc:sldMk cId="3370112933" sldId="276"/>
            <ac:spMk id="4" creationId="{9599A815-9DC6-84EF-AF3B-11D223539AAC}"/>
          </ac:spMkLst>
        </pc:spChg>
      </pc:sldChg>
      <pc:sldChg chg="addSp delSp modSp mod">
        <pc:chgData name="Erick V. Sommers" userId="dafe8469-3e6a-4911-9b4e-1e8d555508a2" providerId="ADAL" clId="{7A760014-90E2-4BD1-8A40-FE5D7C8FECA2}" dt="2024-10-14T18:22:45.546" v="1340" actId="21"/>
        <pc:sldMkLst>
          <pc:docMk/>
          <pc:sldMk cId="3919184638" sldId="277"/>
        </pc:sldMkLst>
        <pc:spChg chg="mod">
          <ac:chgData name="Erick V. Sommers" userId="dafe8469-3e6a-4911-9b4e-1e8d555508a2" providerId="ADAL" clId="{7A760014-90E2-4BD1-8A40-FE5D7C8FECA2}" dt="2024-10-14T18:08:38.254" v="841" actId="1076"/>
          <ac:spMkLst>
            <pc:docMk/>
            <pc:sldMk cId="3919184638" sldId="277"/>
            <ac:spMk id="2" creationId="{12D318D9-07AC-8695-87BA-5F000771A646}"/>
          </ac:spMkLst>
        </pc:spChg>
        <pc:spChg chg="mod">
          <ac:chgData name="Erick V. Sommers" userId="dafe8469-3e6a-4911-9b4e-1e8d555508a2" providerId="ADAL" clId="{7A760014-90E2-4BD1-8A40-FE5D7C8FECA2}" dt="2024-10-14T18:22:43.086" v="1338" actId="1035"/>
          <ac:spMkLst>
            <pc:docMk/>
            <pc:sldMk cId="3919184638" sldId="277"/>
            <ac:spMk id="3" creationId="{49FEAFD0-14AE-0C99-AAE3-2E7B955FEAB9}"/>
          </ac:spMkLst>
        </pc:spChg>
        <pc:spChg chg="add del mod">
          <ac:chgData name="Erick V. Sommers" userId="dafe8469-3e6a-4911-9b4e-1e8d555508a2" providerId="ADAL" clId="{7A760014-90E2-4BD1-8A40-FE5D7C8FECA2}" dt="2024-10-14T18:08:56.914" v="845" actId="21"/>
          <ac:spMkLst>
            <pc:docMk/>
            <pc:sldMk cId="3919184638" sldId="277"/>
            <ac:spMk id="4" creationId="{9599A815-9DC6-84EF-AF3B-11D223539AAC}"/>
          </ac:spMkLst>
        </pc:spChg>
        <pc:spChg chg="add del">
          <ac:chgData name="Erick V. Sommers" userId="dafe8469-3e6a-4911-9b4e-1e8d555508a2" providerId="ADAL" clId="{7A760014-90E2-4BD1-8A40-FE5D7C8FECA2}" dt="2024-10-14T18:21:38.389" v="1315" actId="21"/>
          <ac:spMkLst>
            <pc:docMk/>
            <pc:sldMk cId="3919184638" sldId="277"/>
            <ac:spMk id="5" creationId="{1C98D0F5-0248-760E-9D9A-8176D854FDEF}"/>
          </ac:spMkLst>
        </pc:spChg>
        <pc:spChg chg="add del mod">
          <ac:chgData name="Erick V. Sommers" userId="dafe8469-3e6a-4911-9b4e-1e8d555508a2" providerId="ADAL" clId="{7A760014-90E2-4BD1-8A40-FE5D7C8FECA2}" dt="2024-10-14T18:22:45.546" v="1340" actId="21"/>
          <ac:spMkLst>
            <pc:docMk/>
            <pc:sldMk cId="3919184638" sldId="277"/>
            <ac:spMk id="6" creationId="{1C98D0F5-0248-760E-9D9A-8176D854FDEF}"/>
          </ac:spMkLst>
        </pc:spChg>
      </pc:sldChg>
      <pc:sldChg chg="addSp delSp modSp mod">
        <pc:chgData name="Erick V. Sommers" userId="dafe8469-3e6a-4911-9b4e-1e8d555508a2" providerId="ADAL" clId="{7A760014-90E2-4BD1-8A40-FE5D7C8FECA2}" dt="2024-10-15T14:16:59.430" v="1645" actId="20577"/>
        <pc:sldMkLst>
          <pc:docMk/>
          <pc:sldMk cId="2915013059" sldId="278"/>
        </pc:sldMkLst>
        <pc:spChg chg="mod">
          <ac:chgData name="Erick V. Sommers" userId="dafe8469-3e6a-4911-9b4e-1e8d555508a2" providerId="ADAL" clId="{7A760014-90E2-4BD1-8A40-FE5D7C8FECA2}" dt="2024-10-14T18:09:06.617" v="848" actId="1035"/>
          <ac:spMkLst>
            <pc:docMk/>
            <pc:sldMk cId="2915013059" sldId="278"/>
            <ac:spMk id="2" creationId="{B6C2BC40-BBDA-2AD3-FFA8-7F41E7A0F5FF}"/>
          </ac:spMkLst>
        </pc:spChg>
        <pc:spChg chg="mod">
          <ac:chgData name="Erick V. Sommers" userId="dafe8469-3e6a-4911-9b4e-1e8d555508a2" providerId="ADAL" clId="{7A760014-90E2-4BD1-8A40-FE5D7C8FECA2}" dt="2024-10-15T14:16:59.430" v="1645" actId="20577"/>
          <ac:spMkLst>
            <pc:docMk/>
            <pc:sldMk cId="2915013059" sldId="278"/>
            <ac:spMk id="3" creationId="{6BB4C718-7723-C32D-97E4-3289FE317B0A}"/>
          </ac:spMkLst>
        </pc:spChg>
        <pc:spChg chg="add del mod">
          <ac:chgData name="Erick V. Sommers" userId="dafe8469-3e6a-4911-9b4e-1e8d555508a2" providerId="ADAL" clId="{7A760014-90E2-4BD1-8A40-FE5D7C8FECA2}" dt="2024-10-14T18:09:13.945" v="849" actId="21"/>
          <ac:spMkLst>
            <pc:docMk/>
            <pc:sldMk cId="2915013059" sldId="278"/>
            <ac:spMk id="4" creationId="{9599A815-9DC6-84EF-AF3B-11D223539AAC}"/>
          </ac:spMkLst>
        </pc:spChg>
        <pc:spChg chg="add del mod">
          <ac:chgData name="Erick V. Sommers" userId="dafe8469-3e6a-4911-9b4e-1e8d555508a2" providerId="ADAL" clId="{7A760014-90E2-4BD1-8A40-FE5D7C8FECA2}" dt="2024-10-14T18:22:33.397" v="1331" actId="21"/>
          <ac:spMkLst>
            <pc:docMk/>
            <pc:sldMk cId="2915013059" sldId="278"/>
            <ac:spMk id="5" creationId="{1C98D0F5-0248-760E-9D9A-8176D854FDEF}"/>
          </ac:spMkLst>
        </pc:spChg>
      </pc:sldChg>
      <pc:sldChg chg="addSp delSp modSp mod">
        <pc:chgData name="Erick V. Sommers" userId="dafe8469-3e6a-4911-9b4e-1e8d555508a2" providerId="ADAL" clId="{7A760014-90E2-4BD1-8A40-FE5D7C8FECA2}" dt="2024-10-14T18:24:01.875" v="1365" actId="948"/>
        <pc:sldMkLst>
          <pc:docMk/>
          <pc:sldMk cId="3285747144" sldId="279"/>
        </pc:sldMkLst>
        <pc:spChg chg="mod">
          <ac:chgData name="Erick V. Sommers" userId="dafe8469-3e6a-4911-9b4e-1e8d555508a2" providerId="ADAL" clId="{7A760014-90E2-4BD1-8A40-FE5D7C8FECA2}" dt="2024-10-14T18:09:21.664" v="862" actId="1035"/>
          <ac:spMkLst>
            <pc:docMk/>
            <pc:sldMk cId="3285747144" sldId="279"/>
            <ac:spMk id="2" creationId="{A307605D-3698-04AB-0521-91E3AE2D2D59}"/>
          </ac:spMkLst>
        </pc:spChg>
        <pc:spChg chg="mod">
          <ac:chgData name="Erick V. Sommers" userId="dafe8469-3e6a-4911-9b4e-1e8d555508a2" providerId="ADAL" clId="{7A760014-90E2-4BD1-8A40-FE5D7C8FECA2}" dt="2024-10-14T18:24:01.875" v="1365" actId="948"/>
          <ac:spMkLst>
            <pc:docMk/>
            <pc:sldMk cId="3285747144" sldId="279"/>
            <ac:spMk id="3" creationId="{A71E1407-2715-69F9-55DD-E70F6F996BD0}"/>
          </ac:spMkLst>
        </pc:spChg>
        <pc:spChg chg="add del mod">
          <ac:chgData name="Erick V. Sommers" userId="dafe8469-3e6a-4911-9b4e-1e8d555508a2" providerId="ADAL" clId="{7A760014-90E2-4BD1-8A40-FE5D7C8FECA2}" dt="2024-10-14T18:09:24.557" v="863" actId="21"/>
          <ac:spMkLst>
            <pc:docMk/>
            <pc:sldMk cId="3285747144" sldId="279"/>
            <ac:spMk id="4" creationId="{9599A815-9DC6-84EF-AF3B-11D223539AAC}"/>
          </ac:spMkLst>
        </pc:spChg>
        <pc:spChg chg="add del mod">
          <ac:chgData name="Erick V. Sommers" userId="dafe8469-3e6a-4911-9b4e-1e8d555508a2" providerId="ADAL" clId="{7A760014-90E2-4BD1-8A40-FE5D7C8FECA2}" dt="2024-10-14T18:23:08.799" v="1349" actId="478"/>
          <ac:spMkLst>
            <pc:docMk/>
            <pc:sldMk cId="3285747144" sldId="279"/>
            <ac:spMk id="6" creationId="{1C98D0F5-0248-760E-9D9A-8176D854FDEF}"/>
          </ac:spMkLst>
        </pc:spChg>
      </pc:sldChg>
      <pc:sldChg chg="addSp delSp modSp mod">
        <pc:chgData name="Erick V. Sommers" userId="dafe8469-3e6a-4911-9b4e-1e8d555508a2" providerId="ADAL" clId="{7A760014-90E2-4BD1-8A40-FE5D7C8FECA2}" dt="2024-10-14T18:25:03.925" v="1374" actId="21"/>
        <pc:sldMkLst>
          <pc:docMk/>
          <pc:sldMk cId="1504118947" sldId="280"/>
        </pc:sldMkLst>
        <pc:spChg chg="mod">
          <ac:chgData name="Erick V. Sommers" userId="dafe8469-3e6a-4911-9b4e-1e8d555508a2" providerId="ADAL" clId="{7A760014-90E2-4BD1-8A40-FE5D7C8FECA2}" dt="2024-10-14T18:09:36.497" v="896" actId="1035"/>
          <ac:spMkLst>
            <pc:docMk/>
            <pc:sldMk cId="1504118947" sldId="280"/>
            <ac:spMk id="2" creationId="{C9DEE413-17F1-ED36-DC11-0986F9D34FEA}"/>
          </ac:spMkLst>
        </pc:spChg>
        <pc:spChg chg="mod">
          <ac:chgData name="Erick V. Sommers" userId="dafe8469-3e6a-4911-9b4e-1e8d555508a2" providerId="ADAL" clId="{7A760014-90E2-4BD1-8A40-FE5D7C8FECA2}" dt="2024-10-14T18:25:01.695" v="1373" actId="1076"/>
          <ac:spMkLst>
            <pc:docMk/>
            <pc:sldMk cId="1504118947" sldId="280"/>
            <ac:spMk id="3" creationId="{D766AC8C-CC94-35EC-545B-8B4080BC3758}"/>
          </ac:spMkLst>
        </pc:spChg>
        <pc:spChg chg="add del mod">
          <ac:chgData name="Erick V. Sommers" userId="dafe8469-3e6a-4911-9b4e-1e8d555508a2" providerId="ADAL" clId="{7A760014-90E2-4BD1-8A40-FE5D7C8FECA2}" dt="2024-10-14T18:09:40.510" v="897" actId="21"/>
          <ac:spMkLst>
            <pc:docMk/>
            <pc:sldMk cId="1504118947" sldId="280"/>
            <ac:spMk id="4" creationId="{9599A815-9DC6-84EF-AF3B-11D223539AAC}"/>
          </ac:spMkLst>
        </pc:spChg>
        <pc:spChg chg="add del mod">
          <ac:chgData name="Erick V. Sommers" userId="dafe8469-3e6a-4911-9b4e-1e8d555508a2" providerId="ADAL" clId="{7A760014-90E2-4BD1-8A40-FE5D7C8FECA2}" dt="2024-10-14T18:25:03.925" v="1374" actId="21"/>
          <ac:spMkLst>
            <pc:docMk/>
            <pc:sldMk cId="1504118947" sldId="280"/>
            <ac:spMk id="5" creationId="{AF3C9257-A03C-E090-E93E-2B004AF92322}"/>
          </ac:spMkLst>
        </pc:spChg>
      </pc:sldChg>
      <pc:sldChg chg="addSp delSp modSp mod">
        <pc:chgData name="Erick V. Sommers" userId="dafe8469-3e6a-4911-9b4e-1e8d555508a2" providerId="ADAL" clId="{7A760014-90E2-4BD1-8A40-FE5D7C8FECA2}" dt="2024-10-14T18:27:15.811" v="1400" actId="1076"/>
        <pc:sldMkLst>
          <pc:docMk/>
          <pc:sldMk cId="2083679554" sldId="281"/>
        </pc:sldMkLst>
        <pc:spChg chg="add del mod">
          <ac:chgData name="Erick V. Sommers" userId="dafe8469-3e6a-4911-9b4e-1e8d555508a2" providerId="ADAL" clId="{7A760014-90E2-4BD1-8A40-FE5D7C8FECA2}" dt="2024-10-14T18:10:41.777" v="931" actId="21"/>
          <ac:spMkLst>
            <pc:docMk/>
            <pc:sldMk cId="2083679554" sldId="281"/>
            <ac:spMk id="2" creationId="{9599A815-9DC6-84EF-AF3B-11D223539AAC}"/>
          </ac:spMkLst>
        </pc:spChg>
        <pc:spChg chg="mod">
          <ac:chgData name="Erick V. Sommers" userId="dafe8469-3e6a-4911-9b4e-1e8d555508a2" providerId="ADAL" clId="{7A760014-90E2-4BD1-8A40-FE5D7C8FECA2}" dt="2024-10-14T18:10:39.035" v="930" actId="1035"/>
          <ac:spMkLst>
            <pc:docMk/>
            <pc:sldMk cId="2083679554" sldId="281"/>
            <ac:spMk id="4" creationId="{46C4A46F-393F-5866-8AF8-5EDA728AD4A3}"/>
          </ac:spMkLst>
        </pc:spChg>
        <pc:spChg chg="mod">
          <ac:chgData name="Erick V. Sommers" userId="dafe8469-3e6a-4911-9b4e-1e8d555508a2" providerId="ADAL" clId="{7A760014-90E2-4BD1-8A40-FE5D7C8FECA2}" dt="2024-10-14T18:27:15.811" v="1400" actId="1076"/>
          <ac:spMkLst>
            <pc:docMk/>
            <pc:sldMk cId="2083679554" sldId="281"/>
            <ac:spMk id="5" creationId="{173B679B-65ED-1E76-184A-0C0BCDA454E9}"/>
          </ac:spMkLst>
        </pc:spChg>
      </pc:sldChg>
      <pc:sldChg chg="addSp delSp modSp mod">
        <pc:chgData name="Erick V. Sommers" userId="dafe8469-3e6a-4911-9b4e-1e8d555508a2" providerId="ADAL" clId="{7A760014-90E2-4BD1-8A40-FE5D7C8FECA2}" dt="2024-10-14T18:26:09.190" v="1397" actId="1076"/>
        <pc:sldMkLst>
          <pc:docMk/>
          <pc:sldMk cId="3634850887" sldId="282"/>
        </pc:sldMkLst>
        <pc:spChg chg="mod">
          <ac:chgData name="Erick V. Sommers" userId="dafe8469-3e6a-4911-9b4e-1e8d555508a2" providerId="ADAL" clId="{7A760014-90E2-4BD1-8A40-FE5D7C8FECA2}" dt="2024-10-14T18:10:01.759" v="905" actId="1035"/>
          <ac:spMkLst>
            <pc:docMk/>
            <pc:sldMk cId="3634850887" sldId="282"/>
            <ac:spMk id="2" creationId="{B1410BE9-462E-F5EE-08B9-B8D7AFBA0A5A}"/>
          </ac:spMkLst>
        </pc:spChg>
        <pc:spChg chg="mod">
          <ac:chgData name="Erick V. Sommers" userId="dafe8469-3e6a-4911-9b4e-1e8d555508a2" providerId="ADAL" clId="{7A760014-90E2-4BD1-8A40-FE5D7C8FECA2}" dt="2024-10-14T18:26:09.190" v="1397" actId="1076"/>
          <ac:spMkLst>
            <pc:docMk/>
            <pc:sldMk cId="3634850887" sldId="282"/>
            <ac:spMk id="3" creationId="{AEE6598E-25A4-7AF7-735C-206A7099607C}"/>
          </ac:spMkLst>
        </pc:spChg>
        <pc:spChg chg="add del mod">
          <ac:chgData name="Erick V. Sommers" userId="dafe8469-3e6a-4911-9b4e-1e8d555508a2" providerId="ADAL" clId="{7A760014-90E2-4BD1-8A40-FE5D7C8FECA2}" dt="2024-10-14T18:10:04.873" v="906" actId="21"/>
          <ac:spMkLst>
            <pc:docMk/>
            <pc:sldMk cId="3634850887" sldId="282"/>
            <ac:spMk id="4" creationId="{9599A815-9DC6-84EF-AF3B-11D223539AAC}"/>
          </ac:spMkLst>
        </pc:spChg>
        <pc:spChg chg="add del mod">
          <ac:chgData name="Erick V. Sommers" userId="dafe8469-3e6a-4911-9b4e-1e8d555508a2" providerId="ADAL" clId="{7A760014-90E2-4BD1-8A40-FE5D7C8FECA2}" dt="2024-10-14T18:25:15.046" v="1384" actId="21"/>
          <ac:spMkLst>
            <pc:docMk/>
            <pc:sldMk cId="3634850887" sldId="282"/>
            <ac:spMk id="5" creationId="{AF3C9257-A03C-E090-E93E-2B004AF92322}"/>
          </ac:spMkLst>
        </pc:spChg>
        <pc:spChg chg="add del mod">
          <ac:chgData name="Erick V. Sommers" userId="dafe8469-3e6a-4911-9b4e-1e8d555508a2" providerId="ADAL" clId="{7A760014-90E2-4BD1-8A40-FE5D7C8FECA2}" dt="2024-10-14T18:25:38.919" v="1393" actId="21"/>
          <ac:spMkLst>
            <pc:docMk/>
            <pc:sldMk cId="3634850887" sldId="282"/>
            <ac:spMk id="6" creationId="{AF3C9257-A03C-E090-E93E-2B004AF92322}"/>
          </ac:spMkLst>
        </pc:spChg>
      </pc:sldChg>
      <pc:sldChg chg="addSp delSp modSp mod">
        <pc:chgData name="Erick V. Sommers" userId="dafe8469-3e6a-4911-9b4e-1e8d555508a2" providerId="ADAL" clId="{7A760014-90E2-4BD1-8A40-FE5D7C8FECA2}" dt="2024-10-14T18:27:35.753" v="1404" actId="1076"/>
        <pc:sldMkLst>
          <pc:docMk/>
          <pc:sldMk cId="4704214" sldId="283"/>
        </pc:sldMkLst>
        <pc:spChg chg="mod">
          <ac:chgData name="Erick V. Sommers" userId="dafe8469-3e6a-4911-9b4e-1e8d555508a2" providerId="ADAL" clId="{7A760014-90E2-4BD1-8A40-FE5D7C8FECA2}" dt="2024-10-14T18:11:13.195" v="945" actId="1035"/>
          <ac:spMkLst>
            <pc:docMk/>
            <pc:sldMk cId="4704214" sldId="283"/>
            <ac:spMk id="2" creationId="{18F005E9-BB3B-0643-3865-A65F8C0BD1A4}"/>
          </ac:spMkLst>
        </pc:spChg>
        <pc:spChg chg="mod">
          <ac:chgData name="Erick V. Sommers" userId="dafe8469-3e6a-4911-9b4e-1e8d555508a2" providerId="ADAL" clId="{7A760014-90E2-4BD1-8A40-FE5D7C8FECA2}" dt="2024-10-14T18:27:35.753" v="1404" actId="1076"/>
          <ac:spMkLst>
            <pc:docMk/>
            <pc:sldMk cId="4704214" sldId="283"/>
            <ac:spMk id="3" creationId="{D3EFFA31-5031-78B7-5AAA-123C0CD1DAFE}"/>
          </ac:spMkLst>
        </pc:spChg>
        <pc:spChg chg="add del mod">
          <ac:chgData name="Erick V. Sommers" userId="dafe8469-3e6a-4911-9b4e-1e8d555508a2" providerId="ADAL" clId="{7A760014-90E2-4BD1-8A40-FE5D7C8FECA2}" dt="2024-10-14T18:11:15.940" v="946" actId="21"/>
          <ac:spMkLst>
            <pc:docMk/>
            <pc:sldMk cId="4704214" sldId="283"/>
            <ac:spMk id="4" creationId="{9599A815-9DC6-84EF-AF3B-11D223539AAC}"/>
          </ac:spMkLst>
        </pc:spChg>
      </pc:sldChg>
      <pc:sldChg chg="addSp delSp modSp mod">
        <pc:chgData name="Erick V. Sommers" userId="dafe8469-3e6a-4911-9b4e-1e8d555508a2" providerId="ADAL" clId="{7A760014-90E2-4BD1-8A40-FE5D7C8FECA2}" dt="2024-10-14T18:27:26.077" v="1402" actId="1076"/>
        <pc:sldMkLst>
          <pc:docMk/>
          <pc:sldMk cId="365034818" sldId="284"/>
        </pc:sldMkLst>
        <pc:spChg chg="mod">
          <ac:chgData name="Erick V. Sommers" userId="dafe8469-3e6a-4911-9b4e-1e8d555508a2" providerId="ADAL" clId="{7A760014-90E2-4BD1-8A40-FE5D7C8FECA2}" dt="2024-10-14T18:11:27.926" v="971" actId="1035"/>
          <ac:spMkLst>
            <pc:docMk/>
            <pc:sldMk cId="365034818" sldId="284"/>
            <ac:spMk id="2" creationId="{770865A0-1FB2-2DF2-F90A-286CDEB4A393}"/>
          </ac:spMkLst>
        </pc:spChg>
        <pc:spChg chg="mod">
          <ac:chgData name="Erick V. Sommers" userId="dafe8469-3e6a-4911-9b4e-1e8d555508a2" providerId="ADAL" clId="{7A760014-90E2-4BD1-8A40-FE5D7C8FECA2}" dt="2024-10-14T18:27:26.077" v="1402" actId="1076"/>
          <ac:spMkLst>
            <pc:docMk/>
            <pc:sldMk cId="365034818" sldId="284"/>
            <ac:spMk id="3" creationId="{F0730E20-DB4D-CA81-C5D5-EF264B015BA8}"/>
          </ac:spMkLst>
        </pc:spChg>
        <pc:spChg chg="add del mod">
          <ac:chgData name="Erick V. Sommers" userId="dafe8469-3e6a-4911-9b4e-1e8d555508a2" providerId="ADAL" clId="{7A760014-90E2-4BD1-8A40-FE5D7C8FECA2}" dt="2024-10-14T18:11:31.370" v="972" actId="21"/>
          <ac:spMkLst>
            <pc:docMk/>
            <pc:sldMk cId="365034818" sldId="284"/>
            <ac:spMk id="4" creationId="{9599A815-9DC6-84EF-AF3B-11D223539AAC}"/>
          </ac:spMkLst>
        </pc:spChg>
      </pc:sldChg>
      <pc:sldChg chg="addSp delSp modSp mod">
        <pc:chgData name="Erick V. Sommers" userId="dafe8469-3e6a-4911-9b4e-1e8d555508a2" providerId="ADAL" clId="{7A760014-90E2-4BD1-8A40-FE5D7C8FECA2}" dt="2024-10-14T18:27:43.353" v="1405" actId="1076"/>
        <pc:sldMkLst>
          <pc:docMk/>
          <pc:sldMk cId="1617098014" sldId="285"/>
        </pc:sldMkLst>
        <pc:spChg chg="mod">
          <ac:chgData name="Erick V. Sommers" userId="dafe8469-3e6a-4911-9b4e-1e8d555508a2" providerId="ADAL" clId="{7A760014-90E2-4BD1-8A40-FE5D7C8FECA2}" dt="2024-10-14T18:11:59.415" v="997" actId="255"/>
          <ac:spMkLst>
            <pc:docMk/>
            <pc:sldMk cId="1617098014" sldId="285"/>
            <ac:spMk id="2" creationId="{DF8AE5C9-C916-E243-8CA0-2149C7FE9CF5}"/>
          </ac:spMkLst>
        </pc:spChg>
        <pc:spChg chg="mod">
          <ac:chgData name="Erick V. Sommers" userId="dafe8469-3e6a-4911-9b4e-1e8d555508a2" providerId="ADAL" clId="{7A760014-90E2-4BD1-8A40-FE5D7C8FECA2}" dt="2024-10-14T18:27:43.353" v="1405" actId="1076"/>
          <ac:spMkLst>
            <pc:docMk/>
            <pc:sldMk cId="1617098014" sldId="285"/>
            <ac:spMk id="3" creationId="{3B0BE79A-B8F2-FE35-E71B-58ABE70B8DFD}"/>
          </ac:spMkLst>
        </pc:spChg>
        <pc:spChg chg="add del mod">
          <ac:chgData name="Erick V. Sommers" userId="dafe8469-3e6a-4911-9b4e-1e8d555508a2" providerId="ADAL" clId="{7A760014-90E2-4BD1-8A40-FE5D7C8FECA2}" dt="2024-10-14T18:12:03.914" v="998" actId="21"/>
          <ac:spMkLst>
            <pc:docMk/>
            <pc:sldMk cId="1617098014" sldId="285"/>
            <ac:spMk id="4" creationId="{9599A815-9DC6-84EF-AF3B-11D223539AAC}"/>
          </ac:spMkLst>
        </pc:spChg>
      </pc:sldChg>
      <pc:sldChg chg="delSp mod">
        <pc:chgData name="Erick V. Sommers" userId="dafe8469-3e6a-4911-9b4e-1e8d555508a2" providerId="ADAL" clId="{7A760014-90E2-4BD1-8A40-FE5D7C8FECA2}" dt="2024-10-14T18:08:24.899" v="840" actId="478"/>
        <pc:sldMkLst>
          <pc:docMk/>
          <pc:sldMk cId="1063410678" sldId="287"/>
        </pc:sldMkLst>
        <pc:spChg chg="del">
          <ac:chgData name="Erick V. Sommers" userId="dafe8469-3e6a-4911-9b4e-1e8d555508a2" providerId="ADAL" clId="{7A760014-90E2-4BD1-8A40-FE5D7C8FECA2}" dt="2024-10-14T18:08:24.899" v="840" actId="478"/>
          <ac:spMkLst>
            <pc:docMk/>
            <pc:sldMk cId="1063410678" sldId="287"/>
            <ac:spMk id="4" creationId="{83CFC2D4-503D-4EA6-9F77-824337E86F0C}"/>
          </ac:spMkLst>
        </pc:spChg>
      </pc:sldChg>
      <pc:sldChg chg="addSp delSp modSp mod">
        <pc:chgData name="Erick V. Sommers" userId="dafe8469-3e6a-4911-9b4e-1e8d555508a2" providerId="ADAL" clId="{7A760014-90E2-4BD1-8A40-FE5D7C8FECA2}" dt="2024-10-14T18:28:52.133" v="1419" actId="1076"/>
        <pc:sldMkLst>
          <pc:docMk/>
          <pc:sldMk cId="2288956988" sldId="288"/>
        </pc:sldMkLst>
        <pc:spChg chg="mod">
          <ac:chgData name="Erick V. Sommers" userId="dafe8469-3e6a-4911-9b4e-1e8d555508a2" providerId="ADAL" clId="{7A760014-90E2-4BD1-8A40-FE5D7C8FECA2}" dt="2024-10-14T18:15:29.070" v="1043" actId="1035"/>
          <ac:spMkLst>
            <pc:docMk/>
            <pc:sldMk cId="2288956988" sldId="288"/>
            <ac:spMk id="2" creationId="{60518ED8-5494-728D-9E21-31B567E68160}"/>
          </ac:spMkLst>
        </pc:spChg>
        <pc:spChg chg="mod">
          <ac:chgData name="Erick V. Sommers" userId="dafe8469-3e6a-4911-9b4e-1e8d555508a2" providerId="ADAL" clId="{7A760014-90E2-4BD1-8A40-FE5D7C8FECA2}" dt="2024-10-14T18:28:52.133" v="1419" actId="1076"/>
          <ac:spMkLst>
            <pc:docMk/>
            <pc:sldMk cId="2288956988" sldId="288"/>
            <ac:spMk id="3" creationId="{869DE304-8DB6-1C0E-D645-2BAB1275D37D}"/>
          </ac:spMkLst>
        </pc:spChg>
        <pc:spChg chg="add del mod">
          <ac:chgData name="Erick V. Sommers" userId="dafe8469-3e6a-4911-9b4e-1e8d555508a2" providerId="ADAL" clId="{7A760014-90E2-4BD1-8A40-FE5D7C8FECA2}" dt="2024-10-14T18:15:32.238" v="1044" actId="21"/>
          <ac:spMkLst>
            <pc:docMk/>
            <pc:sldMk cId="2288956988" sldId="288"/>
            <ac:spMk id="4" creationId="{9599A815-9DC6-84EF-AF3B-11D223539AAC}"/>
          </ac:spMkLst>
        </pc:spChg>
      </pc:sldChg>
      <pc:sldChg chg="addSp delSp modSp mod">
        <pc:chgData name="Erick V. Sommers" userId="dafe8469-3e6a-4911-9b4e-1e8d555508a2" providerId="ADAL" clId="{7A760014-90E2-4BD1-8A40-FE5D7C8FECA2}" dt="2024-10-15T14:17:44.270" v="1655" actId="20577"/>
        <pc:sldMkLst>
          <pc:docMk/>
          <pc:sldMk cId="3079500570" sldId="289"/>
        </pc:sldMkLst>
        <pc:spChg chg="mod">
          <ac:chgData name="Erick V. Sommers" userId="dafe8469-3e6a-4911-9b4e-1e8d555508a2" providerId="ADAL" clId="{7A760014-90E2-4BD1-8A40-FE5D7C8FECA2}" dt="2024-10-14T18:15:57.507" v="1059" actId="14100"/>
          <ac:spMkLst>
            <pc:docMk/>
            <pc:sldMk cId="3079500570" sldId="289"/>
            <ac:spMk id="2" creationId="{72D2EC61-DC17-B5EE-EA8C-EBFD67BFD049}"/>
          </ac:spMkLst>
        </pc:spChg>
        <pc:spChg chg="mod">
          <ac:chgData name="Erick V. Sommers" userId="dafe8469-3e6a-4911-9b4e-1e8d555508a2" providerId="ADAL" clId="{7A760014-90E2-4BD1-8A40-FE5D7C8FECA2}" dt="2024-10-15T14:17:44.270" v="1655" actId="20577"/>
          <ac:spMkLst>
            <pc:docMk/>
            <pc:sldMk cId="3079500570" sldId="289"/>
            <ac:spMk id="3" creationId="{8967D8A2-9926-0A2E-18AA-6EC74D121B95}"/>
          </ac:spMkLst>
        </pc:spChg>
        <pc:spChg chg="add del mod">
          <ac:chgData name="Erick V. Sommers" userId="dafe8469-3e6a-4911-9b4e-1e8d555508a2" providerId="ADAL" clId="{7A760014-90E2-4BD1-8A40-FE5D7C8FECA2}" dt="2024-10-14T18:15:59.914" v="1060" actId="21"/>
          <ac:spMkLst>
            <pc:docMk/>
            <pc:sldMk cId="3079500570" sldId="289"/>
            <ac:spMk id="4" creationId="{9599A815-9DC6-84EF-AF3B-11D223539AAC}"/>
          </ac:spMkLst>
        </pc:spChg>
      </pc:sldChg>
      <pc:sldChg chg="addSp delSp modSp mod">
        <pc:chgData name="Erick V. Sommers" userId="dafe8469-3e6a-4911-9b4e-1e8d555508a2" providerId="ADAL" clId="{7A760014-90E2-4BD1-8A40-FE5D7C8FECA2}" dt="2024-10-15T14:18:12.393" v="1691" actId="20577"/>
        <pc:sldMkLst>
          <pc:docMk/>
          <pc:sldMk cId="2589691848" sldId="290"/>
        </pc:sldMkLst>
        <pc:spChg chg="mod">
          <ac:chgData name="Erick V. Sommers" userId="dafe8469-3e6a-4911-9b4e-1e8d555508a2" providerId="ADAL" clId="{7A760014-90E2-4BD1-8A40-FE5D7C8FECA2}" dt="2024-10-15T14:18:12.393" v="1691" actId="20577"/>
          <ac:spMkLst>
            <pc:docMk/>
            <pc:sldMk cId="2589691848" sldId="290"/>
            <ac:spMk id="3" creationId="{435E305A-A7C3-D10E-C554-B12C1B997E4E}"/>
          </ac:spMkLst>
        </pc:spChg>
        <pc:spChg chg="add del mod">
          <ac:chgData name="Erick V. Sommers" userId="dafe8469-3e6a-4911-9b4e-1e8d555508a2" providerId="ADAL" clId="{7A760014-90E2-4BD1-8A40-FE5D7C8FECA2}" dt="2024-10-14T18:16:03.899" v="1062" actId="21"/>
          <ac:spMkLst>
            <pc:docMk/>
            <pc:sldMk cId="2589691848" sldId="290"/>
            <ac:spMk id="4" creationId="{9599A815-9DC6-84EF-AF3B-11D223539AAC}"/>
          </ac:spMkLst>
        </pc:spChg>
      </pc:sldChg>
      <pc:sldChg chg="addSp delSp modSp mod">
        <pc:chgData name="Erick V. Sommers" userId="dafe8469-3e6a-4911-9b4e-1e8d555508a2" providerId="ADAL" clId="{7A760014-90E2-4BD1-8A40-FE5D7C8FECA2}" dt="2024-10-14T18:30:02.331" v="1434" actId="1076"/>
        <pc:sldMkLst>
          <pc:docMk/>
          <pc:sldMk cId="319731311" sldId="291"/>
        </pc:sldMkLst>
        <pc:spChg chg="mod">
          <ac:chgData name="Erick V. Sommers" userId="dafe8469-3e6a-4911-9b4e-1e8d555508a2" providerId="ADAL" clId="{7A760014-90E2-4BD1-8A40-FE5D7C8FECA2}" dt="2024-10-14T18:16:20.663" v="1099" actId="1035"/>
          <ac:spMkLst>
            <pc:docMk/>
            <pc:sldMk cId="319731311" sldId="291"/>
            <ac:spMk id="2" creationId="{04A949E8-FCB2-14E2-7F08-BC33B15115DE}"/>
          </ac:spMkLst>
        </pc:spChg>
        <pc:spChg chg="mod">
          <ac:chgData name="Erick V. Sommers" userId="dafe8469-3e6a-4911-9b4e-1e8d555508a2" providerId="ADAL" clId="{7A760014-90E2-4BD1-8A40-FE5D7C8FECA2}" dt="2024-10-14T18:30:02.331" v="1434" actId="1076"/>
          <ac:spMkLst>
            <pc:docMk/>
            <pc:sldMk cId="319731311" sldId="291"/>
            <ac:spMk id="3" creationId="{6B660A93-29D3-852A-92D3-18C8379A52CC}"/>
          </ac:spMkLst>
        </pc:spChg>
        <pc:spChg chg="add del mod">
          <ac:chgData name="Erick V. Sommers" userId="dafe8469-3e6a-4911-9b4e-1e8d555508a2" providerId="ADAL" clId="{7A760014-90E2-4BD1-8A40-FE5D7C8FECA2}" dt="2024-10-14T18:16:23.264" v="1100" actId="21"/>
          <ac:spMkLst>
            <pc:docMk/>
            <pc:sldMk cId="319731311" sldId="291"/>
            <ac:spMk id="4" creationId="{9599A815-9DC6-84EF-AF3B-11D223539AAC}"/>
          </ac:spMkLst>
        </pc:spChg>
      </pc:sldChg>
      <pc:sldChg chg="addSp delSp modSp mod">
        <pc:chgData name="Erick V. Sommers" userId="dafe8469-3e6a-4911-9b4e-1e8d555508a2" providerId="ADAL" clId="{7A760014-90E2-4BD1-8A40-FE5D7C8FECA2}" dt="2024-10-14T18:30:11.375" v="1436" actId="1076"/>
        <pc:sldMkLst>
          <pc:docMk/>
          <pc:sldMk cId="3817282156" sldId="292"/>
        </pc:sldMkLst>
        <pc:spChg chg="mod">
          <ac:chgData name="Erick V. Sommers" userId="dafe8469-3e6a-4911-9b4e-1e8d555508a2" providerId="ADAL" clId="{7A760014-90E2-4BD1-8A40-FE5D7C8FECA2}" dt="2024-10-14T18:16:42.551" v="1121" actId="1036"/>
          <ac:spMkLst>
            <pc:docMk/>
            <pc:sldMk cId="3817282156" sldId="292"/>
            <ac:spMk id="2" creationId="{5364D694-0F03-C398-4C2C-8C743E668E47}"/>
          </ac:spMkLst>
        </pc:spChg>
        <pc:spChg chg="mod">
          <ac:chgData name="Erick V. Sommers" userId="dafe8469-3e6a-4911-9b4e-1e8d555508a2" providerId="ADAL" clId="{7A760014-90E2-4BD1-8A40-FE5D7C8FECA2}" dt="2024-10-14T18:30:11.375" v="1436" actId="1076"/>
          <ac:spMkLst>
            <pc:docMk/>
            <pc:sldMk cId="3817282156" sldId="292"/>
            <ac:spMk id="3" creationId="{CE854187-D813-65E2-2289-A53EC175D342}"/>
          </ac:spMkLst>
        </pc:spChg>
        <pc:spChg chg="add del mod">
          <ac:chgData name="Erick V. Sommers" userId="dafe8469-3e6a-4911-9b4e-1e8d555508a2" providerId="ADAL" clId="{7A760014-90E2-4BD1-8A40-FE5D7C8FECA2}" dt="2024-10-14T18:16:45.196" v="1122" actId="21"/>
          <ac:spMkLst>
            <pc:docMk/>
            <pc:sldMk cId="3817282156" sldId="292"/>
            <ac:spMk id="4" creationId="{9599A815-9DC6-84EF-AF3B-11D223539AAC}"/>
          </ac:spMkLst>
        </pc:spChg>
      </pc:sldChg>
      <pc:sldChg chg="addSp delSp modSp mod">
        <pc:chgData name="Erick V. Sommers" userId="dafe8469-3e6a-4911-9b4e-1e8d555508a2" providerId="ADAL" clId="{7A760014-90E2-4BD1-8A40-FE5D7C8FECA2}" dt="2024-10-14T18:29:24.458" v="1423" actId="1076"/>
        <pc:sldMkLst>
          <pc:docMk/>
          <pc:sldMk cId="1728751566" sldId="293"/>
        </pc:sldMkLst>
        <pc:spChg chg="mod">
          <ac:chgData name="Erick V. Sommers" userId="dafe8469-3e6a-4911-9b4e-1e8d555508a2" providerId="ADAL" clId="{7A760014-90E2-4BD1-8A40-FE5D7C8FECA2}" dt="2024-10-14T18:15:47.043" v="1056" actId="1035"/>
          <ac:spMkLst>
            <pc:docMk/>
            <pc:sldMk cId="1728751566" sldId="293"/>
            <ac:spMk id="2" creationId="{D65AF396-D65C-0D20-BD8F-274212216352}"/>
          </ac:spMkLst>
        </pc:spChg>
        <pc:spChg chg="mod">
          <ac:chgData name="Erick V. Sommers" userId="dafe8469-3e6a-4911-9b4e-1e8d555508a2" providerId="ADAL" clId="{7A760014-90E2-4BD1-8A40-FE5D7C8FECA2}" dt="2024-10-14T18:29:24.458" v="1423" actId="1076"/>
          <ac:spMkLst>
            <pc:docMk/>
            <pc:sldMk cId="1728751566" sldId="293"/>
            <ac:spMk id="3" creationId="{9C9132DC-336F-3787-46F9-6066392848A5}"/>
          </ac:spMkLst>
        </pc:spChg>
        <pc:spChg chg="add del mod">
          <ac:chgData name="Erick V. Sommers" userId="dafe8469-3e6a-4911-9b4e-1e8d555508a2" providerId="ADAL" clId="{7A760014-90E2-4BD1-8A40-FE5D7C8FECA2}" dt="2024-10-14T18:15:49.817" v="1057" actId="21"/>
          <ac:spMkLst>
            <pc:docMk/>
            <pc:sldMk cId="1728751566" sldId="293"/>
            <ac:spMk id="4" creationId="{9599A815-9DC6-84EF-AF3B-11D223539AAC}"/>
          </ac:spMkLst>
        </pc:spChg>
      </pc:sldChg>
      <pc:sldChg chg="addSp delSp modSp add del mod">
        <pc:chgData name="Erick V. Sommers" userId="dafe8469-3e6a-4911-9b4e-1e8d555508a2" providerId="ADAL" clId="{7A760014-90E2-4BD1-8A40-FE5D7C8FECA2}" dt="2024-10-15T14:19:04.767" v="1709" actId="20577"/>
        <pc:sldMkLst>
          <pc:docMk/>
          <pc:sldMk cId="3866947717" sldId="294"/>
        </pc:sldMkLst>
        <pc:spChg chg="mod">
          <ac:chgData name="Erick V. Sommers" userId="dafe8469-3e6a-4911-9b4e-1e8d555508a2" providerId="ADAL" clId="{7A760014-90E2-4BD1-8A40-FE5D7C8FECA2}" dt="2024-10-15T14:19:04.767" v="1709" actId="20577"/>
          <ac:spMkLst>
            <pc:docMk/>
            <pc:sldMk cId="3866947717" sldId="294"/>
            <ac:spMk id="2" creationId="{EA83A128-3A33-0646-ADF2-00330EC4783E}"/>
          </ac:spMkLst>
        </pc:spChg>
        <pc:spChg chg="mod">
          <ac:chgData name="Erick V. Sommers" userId="dafe8469-3e6a-4911-9b4e-1e8d555508a2" providerId="ADAL" clId="{7A760014-90E2-4BD1-8A40-FE5D7C8FECA2}" dt="2024-10-14T18:33:19.322" v="1488" actId="20577"/>
          <ac:spMkLst>
            <pc:docMk/>
            <pc:sldMk cId="3866947717" sldId="294"/>
            <ac:spMk id="3" creationId="{0C9866AA-085D-FFB3-83EE-0B4222574ADD}"/>
          </ac:spMkLst>
        </pc:spChg>
        <pc:spChg chg="add del mod">
          <ac:chgData name="Erick V. Sommers" userId="dafe8469-3e6a-4911-9b4e-1e8d555508a2" providerId="ADAL" clId="{7A760014-90E2-4BD1-8A40-FE5D7C8FECA2}" dt="2024-10-14T18:17:59.793" v="1205" actId="21"/>
          <ac:spMkLst>
            <pc:docMk/>
            <pc:sldMk cId="3866947717" sldId="294"/>
            <ac:spMk id="4" creationId="{9599A815-9DC6-84EF-AF3B-11D223539AAC}"/>
          </ac:spMkLst>
        </pc:spChg>
      </pc:sldChg>
      <pc:sldChg chg="addSp delSp modSp mod">
        <pc:chgData name="Erick V. Sommers" userId="dafe8469-3e6a-4911-9b4e-1e8d555508a2" providerId="ADAL" clId="{7A760014-90E2-4BD1-8A40-FE5D7C8FECA2}" dt="2024-10-14T18:31:03.111" v="1442" actId="1076"/>
        <pc:sldMkLst>
          <pc:docMk/>
          <pc:sldMk cId="429138627" sldId="296"/>
        </pc:sldMkLst>
        <pc:spChg chg="mod">
          <ac:chgData name="Erick V. Sommers" userId="dafe8469-3e6a-4911-9b4e-1e8d555508a2" providerId="ADAL" clId="{7A760014-90E2-4BD1-8A40-FE5D7C8FECA2}" dt="2024-10-14T18:31:03.111" v="1442" actId="1076"/>
          <ac:spMkLst>
            <pc:docMk/>
            <pc:sldMk cId="429138627" sldId="296"/>
            <ac:spMk id="3" creationId="{21D4C90E-280C-DAA4-BF84-9216C76734DC}"/>
          </ac:spMkLst>
        </pc:spChg>
        <pc:spChg chg="add del mod">
          <ac:chgData name="Erick V. Sommers" userId="dafe8469-3e6a-4911-9b4e-1e8d555508a2" providerId="ADAL" clId="{7A760014-90E2-4BD1-8A40-FE5D7C8FECA2}" dt="2024-10-14T18:16:49.416" v="1124" actId="21"/>
          <ac:spMkLst>
            <pc:docMk/>
            <pc:sldMk cId="429138627" sldId="296"/>
            <ac:spMk id="4" creationId="{9599A815-9DC6-84EF-AF3B-11D223539AAC}"/>
          </ac:spMkLst>
        </pc:spChg>
      </pc:sldChg>
      <pc:sldChg chg="addSp delSp modSp mod">
        <pc:chgData name="Erick V. Sommers" userId="dafe8469-3e6a-4911-9b4e-1e8d555508a2" providerId="ADAL" clId="{7A760014-90E2-4BD1-8A40-FE5D7C8FECA2}" dt="2024-10-15T14:18:38.655" v="1697" actId="20577"/>
        <pc:sldMkLst>
          <pc:docMk/>
          <pc:sldMk cId="3008094956" sldId="297"/>
        </pc:sldMkLst>
        <pc:spChg chg="mod">
          <ac:chgData name="Erick V. Sommers" userId="dafe8469-3e6a-4911-9b4e-1e8d555508a2" providerId="ADAL" clId="{7A760014-90E2-4BD1-8A40-FE5D7C8FECA2}" dt="2024-10-15T14:18:38.655" v="1697" actId="20577"/>
          <ac:spMkLst>
            <pc:docMk/>
            <pc:sldMk cId="3008094956" sldId="297"/>
            <ac:spMk id="2" creationId="{2FF8470E-AFFB-3A21-8F68-4BD6BD892088}"/>
          </ac:spMkLst>
        </pc:spChg>
        <pc:spChg chg="mod">
          <ac:chgData name="Erick V. Sommers" userId="dafe8469-3e6a-4911-9b4e-1e8d555508a2" providerId="ADAL" clId="{7A760014-90E2-4BD1-8A40-FE5D7C8FECA2}" dt="2024-10-14T18:31:56.019" v="1456" actId="1076"/>
          <ac:spMkLst>
            <pc:docMk/>
            <pc:sldMk cId="3008094956" sldId="297"/>
            <ac:spMk id="3" creationId="{3FCBFD3C-C881-45CF-C9D8-661A637DC1D4}"/>
          </ac:spMkLst>
        </pc:spChg>
        <pc:spChg chg="add del mod">
          <ac:chgData name="Erick V. Sommers" userId="dafe8469-3e6a-4911-9b4e-1e8d555508a2" providerId="ADAL" clId="{7A760014-90E2-4BD1-8A40-FE5D7C8FECA2}" dt="2024-10-14T18:17:26.565" v="1189" actId="21"/>
          <ac:spMkLst>
            <pc:docMk/>
            <pc:sldMk cId="3008094956" sldId="297"/>
            <ac:spMk id="4" creationId="{9599A815-9DC6-84EF-AF3B-11D223539AAC}"/>
          </ac:spMkLst>
        </pc:spChg>
      </pc:sldChg>
      <pc:sldChg chg="addSp delSp modSp mod">
        <pc:chgData name="Erick V. Sommers" userId="dafe8469-3e6a-4911-9b4e-1e8d555508a2" providerId="ADAL" clId="{7A760014-90E2-4BD1-8A40-FE5D7C8FECA2}" dt="2024-10-15T14:18:52.500" v="1703" actId="20577"/>
        <pc:sldMkLst>
          <pc:docMk/>
          <pc:sldMk cId="748786506" sldId="298"/>
        </pc:sldMkLst>
        <pc:spChg chg="mod">
          <ac:chgData name="Erick V. Sommers" userId="dafe8469-3e6a-4911-9b4e-1e8d555508a2" providerId="ADAL" clId="{7A760014-90E2-4BD1-8A40-FE5D7C8FECA2}" dt="2024-10-15T14:18:52.500" v="1703" actId="20577"/>
          <ac:spMkLst>
            <pc:docMk/>
            <pc:sldMk cId="748786506" sldId="298"/>
            <ac:spMk id="2" creationId="{546F83E5-0277-3674-7C31-D3F09E34C321}"/>
          </ac:spMkLst>
        </pc:spChg>
        <pc:spChg chg="mod">
          <ac:chgData name="Erick V. Sommers" userId="dafe8469-3e6a-4911-9b4e-1e8d555508a2" providerId="ADAL" clId="{7A760014-90E2-4BD1-8A40-FE5D7C8FECA2}" dt="2024-10-14T18:32:28.510" v="1466" actId="1076"/>
          <ac:spMkLst>
            <pc:docMk/>
            <pc:sldMk cId="748786506" sldId="298"/>
            <ac:spMk id="3" creationId="{9D179476-8F57-B5DC-2692-343396F40034}"/>
          </ac:spMkLst>
        </pc:spChg>
        <pc:spChg chg="add del mod">
          <ac:chgData name="Erick V. Sommers" userId="dafe8469-3e6a-4911-9b4e-1e8d555508a2" providerId="ADAL" clId="{7A760014-90E2-4BD1-8A40-FE5D7C8FECA2}" dt="2024-10-14T18:17:43.880" v="1195" actId="21"/>
          <ac:spMkLst>
            <pc:docMk/>
            <pc:sldMk cId="748786506" sldId="298"/>
            <ac:spMk id="4" creationId="{9599A815-9DC6-84EF-AF3B-11D223539AAC}"/>
          </ac:spMkLst>
        </pc:spChg>
      </pc:sldChg>
      <pc:sldChg chg="addSp delSp modSp mod">
        <pc:chgData name="Erick V. Sommers" userId="dafe8469-3e6a-4911-9b4e-1e8d555508a2" providerId="ADAL" clId="{7A760014-90E2-4BD1-8A40-FE5D7C8FECA2}" dt="2024-10-14T18:33:50.965" v="1492" actId="1076"/>
        <pc:sldMkLst>
          <pc:docMk/>
          <pc:sldMk cId="63461586" sldId="299"/>
        </pc:sldMkLst>
        <pc:spChg chg="mod">
          <ac:chgData name="Erick V. Sommers" userId="dafe8469-3e6a-4911-9b4e-1e8d555508a2" providerId="ADAL" clId="{7A760014-90E2-4BD1-8A40-FE5D7C8FECA2}" dt="2024-10-14T18:18:08.702" v="1214" actId="1036"/>
          <ac:spMkLst>
            <pc:docMk/>
            <pc:sldMk cId="63461586" sldId="299"/>
            <ac:spMk id="2" creationId="{827D323C-D8A6-3566-3F72-8E8B792C5D71}"/>
          </ac:spMkLst>
        </pc:spChg>
        <pc:spChg chg="mod">
          <ac:chgData name="Erick V. Sommers" userId="dafe8469-3e6a-4911-9b4e-1e8d555508a2" providerId="ADAL" clId="{7A760014-90E2-4BD1-8A40-FE5D7C8FECA2}" dt="2024-10-14T18:33:50.965" v="1492" actId="1076"/>
          <ac:spMkLst>
            <pc:docMk/>
            <pc:sldMk cId="63461586" sldId="299"/>
            <ac:spMk id="3" creationId="{CD955161-B83B-33B6-44F6-D3DED90C06AC}"/>
          </ac:spMkLst>
        </pc:spChg>
        <pc:spChg chg="add del mod">
          <ac:chgData name="Erick V. Sommers" userId="dafe8469-3e6a-4911-9b4e-1e8d555508a2" providerId="ADAL" clId="{7A760014-90E2-4BD1-8A40-FE5D7C8FECA2}" dt="2024-10-14T18:18:13.066" v="1215" actId="21"/>
          <ac:spMkLst>
            <pc:docMk/>
            <pc:sldMk cId="63461586" sldId="299"/>
            <ac:spMk id="4" creationId="{9599A815-9DC6-84EF-AF3B-11D223539AAC}"/>
          </ac:spMkLst>
        </pc:spChg>
      </pc:sldChg>
      <pc:sldChg chg="addSp delSp modSp mod">
        <pc:chgData name="Erick V. Sommers" userId="dafe8469-3e6a-4911-9b4e-1e8d555508a2" providerId="ADAL" clId="{7A760014-90E2-4BD1-8A40-FE5D7C8FECA2}" dt="2024-10-15T14:19:19.611" v="1721" actId="20577"/>
        <pc:sldMkLst>
          <pc:docMk/>
          <pc:sldMk cId="665139247" sldId="300"/>
        </pc:sldMkLst>
        <pc:spChg chg="mod">
          <ac:chgData name="Erick V. Sommers" userId="dafe8469-3e6a-4911-9b4e-1e8d555508a2" providerId="ADAL" clId="{7A760014-90E2-4BD1-8A40-FE5D7C8FECA2}" dt="2024-10-15T14:19:19.611" v="1721" actId="20577"/>
          <ac:spMkLst>
            <pc:docMk/>
            <pc:sldMk cId="665139247" sldId="300"/>
            <ac:spMk id="2" creationId="{798A930A-621B-4D1F-1F0E-FC1C633EBE41}"/>
          </ac:spMkLst>
        </pc:spChg>
        <pc:spChg chg="mod">
          <ac:chgData name="Erick V. Sommers" userId="dafe8469-3e6a-4911-9b4e-1e8d555508a2" providerId="ADAL" clId="{7A760014-90E2-4BD1-8A40-FE5D7C8FECA2}" dt="2024-10-14T18:35:04.014" v="1510" actId="20577"/>
          <ac:spMkLst>
            <pc:docMk/>
            <pc:sldMk cId="665139247" sldId="300"/>
            <ac:spMk id="3" creationId="{8F249B26-5748-CE62-DDA9-701D44B0FF29}"/>
          </ac:spMkLst>
        </pc:spChg>
        <pc:spChg chg="add del mod">
          <ac:chgData name="Erick V. Sommers" userId="dafe8469-3e6a-4911-9b4e-1e8d555508a2" providerId="ADAL" clId="{7A760014-90E2-4BD1-8A40-FE5D7C8FECA2}" dt="2024-10-14T18:18:22.610" v="1218" actId="21"/>
          <ac:spMkLst>
            <pc:docMk/>
            <pc:sldMk cId="665139247" sldId="300"/>
            <ac:spMk id="4" creationId="{9599A815-9DC6-84EF-AF3B-11D223539AAC}"/>
          </ac:spMkLst>
        </pc:spChg>
      </pc:sldChg>
      <pc:sldChg chg="addSp modSp mod ord">
        <pc:chgData name="Erick V. Sommers" userId="dafe8469-3e6a-4911-9b4e-1e8d555508a2" providerId="ADAL" clId="{7A760014-90E2-4BD1-8A40-FE5D7C8FECA2}" dt="2024-10-15T12:50:04.715" v="1630" actId="1076"/>
        <pc:sldMkLst>
          <pc:docMk/>
          <pc:sldMk cId="4191251227" sldId="337"/>
        </pc:sldMkLst>
        <pc:spChg chg="add mod">
          <ac:chgData name="Erick V. Sommers" userId="dafe8469-3e6a-4911-9b4e-1e8d555508a2" providerId="ADAL" clId="{7A760014-90E2-4BD1-8A40-FE5D7C8FECA2}" dt="2024-10-15T12:50:04.715" v="1630" actId="1076"/>
          <ac:spMkLst>
            <pc:docMk/>
            <pc:sldMk cId="4191251227" sldId="337"/>
            <ac:spMk id="3" creationId="{6319C88A-1B23-4C48-F117-45E3DA0194DC}"/>
          </ac:spMkLst>
        </pc:spChg>
        <pc:spChg chg="mod">
          <ac:chgData name="Erick V. Sommers" userId="dafe8469-3e6a-4911-9b4e-1e8d555508a2" providerId="ADAL" clId="{7A760014-90E2-4BD1-8A40-FE5D7C8FECA2}" dt="2024-10-14T18:19:56.856" v="1281" actId="1076"/>
          <ac:spMkLst>
            <pc:docMk/>
            <pc:sldMk cId="4191251227" sldId="337"/>
            <ac:spMk id="5" creationId="{7E3D9004-F66A-E431-B289-34F2E0B9B237}"/>
          </ac:spMkLst>
        </pc:spChg>
        <pc:spChg chg="mod">
          <ac:chgData name="Erick V. Sommers" userId="dafe8469-3e6a-4911-9b4e-1e8d555508a2" providerId="ADAL" clId="{7A760014-90E2-4BD1-8A40-FE5D7C8FECA2}" dt="2024-10-14T18:19:50.767" v="1280" actId="1076"/>
          <ac:spMkLst>
            <pc:docMk/>
            <pc:sldMk cId="4191251227" sldId="337"/>
            <ac:spMk id="7" creationId="{734C2612-400E-454C-9093-04E4494E19B6}"/>
          </ac:spMkLst>
        </pc:spChg>
        <pc:picChg chg="mod">
          <ac:chgData name="Erick V. Sommers" userId="dafe8469-3e6a-4911-9b4e-1e8d555508a2" providerId="ADAL" clId="{7A760014-90E2-4BD1-8A40-FE5D7C8FECA2}" dt="2024-10-14T18:19:50.767" v="1280" actId="1076"/>
          <ac:picMkLst>
            <pc:docMk/>
            <pc:sldMk cId="4191251227" sldId="337"/>
            <ac:picMk id="8" creationId="{725FC660-B107-4A4E-B0B4-FFE444D4A731}"/>
          </ac:picMkLst>
        </pc:picChg>
      </pc:sldChg>
      <pc:sldChg chg="addSp delSp modSp mod">
        <pc:chgData name="Erick V. Sommers" userId="dafe8469-3e6a-4911-9b4e-1e8d555508a2" providerId="ADAL" clId="{7A760014-90E2-4BD1-8A40-FE5D7C8FECA2}" dt="2024-10-14T18:19:37.515" v="1279" actId="1076"/>
        <pc:sldMkLst>
          <pc:docMk/>
          <pc:sldMk cId="491546235" sldId="345"/>
        </pc:sldMkLst>
        <pc:spChg chg="mod">
          <ac:chgData name="Erick V. Sommers" userId="dafe8469-3e6a-4911-9b4e-1e8d555508a2" providerId="ADAL" clId="{7A760014-90E2-4BD1-8A40-FE5D7C8FECA2}" dt="2024-10-14T18:19:37.515" v="1279" actId="1076"/>
          <ac:spMkLst>
            <pc:docMk/>
            <pc:sldMk cId="491546235" sldId="345"/>
            <ac:spMk id="2" creationId="{E14C1A43-6B8A-B224-52FF-D72D6266F456}"/>
          </ac:spMkLst>
        </pc:spChg>
        <pc:spChg chg="add mod">
          <ac:chgData name="Erick V. Sommers" userId="dafe8469-3e6a-4911-9b4e-1e8d555508a2" providerId="ADAL" clId="{7A760014-90E2-4BD1-8A40-FE5D7C8FECA2}" dt="2024-10-14T18:19:32.326" v="1277" actId="1076"/>
          <ac:spMkLst>
            <pc:docMk/>
            <pc:sldMk cId="491546235" sldId="345"/>
            <ac:spMk id="3" creationId="{296D886F-FF8E-B40E-597A-20AD2C529AFB}"/>
          </ac:spMkLst>
        </pc:spChg>
        <pc:spChg chg="mod">
          <ac:chgData name="Erick V. Sommers" userId="dafe8469-3e6a-4911-9b4e-1e8d555508a2" providerId="ADAL" clId="{7A760014-90E2-4BD1-8A40-FE5D7C8FECA2}" dt="2024-10-14T18:19:37.515" v="1279" actId="1076"/>
          <ac:spMkLst>
            <pc:docMk/>
            <pc:sldMk cId="491546235" sldId="345"/>
            <ac:spMk id="5" creationId="{7E3D9004-F66A-E431-B289-34F2E0B9B237}"/>
          </ac:spMkLst>
        </pc:spChg>
        <pc:spChg chg="add mod">
          <ac:chgData name="Erick V. Sommers" userId="dafe8469-3e6a-4911-9b4e-1e8d555508a2" providerId="ADAL" clId="{7A760014-90E2-4BD1-8A40-FE5D7C8FECA2}" dt="2024-10-14T18:19:25.980" v="1275" actId="1076"/>
          <ac:spMkLst>
            <pc:docMk/>
            <pc:sldMk cId="491546235" sldId="345"/>
            <ac:spMk id="6" creationId="{A9ABC792-0B2B-6BB6-BB83-44017456DB4A}"/>
          </ac:spMkLst>
        </pc:spChg>
        <pc:spChg chg="del">
          <ac:chgData name="Erick V. Sommers" userId="dafe8469-3e6a-4911-9b4e-1e8d555508a2" providerId="ADAL" clId="{7A760014-90E2-4BD1-8A40-FE5D7C8FECA2}" dt="2024-10-14T18:07:39.984" v="811" actId="478"/>
          <ac:spMkLst>
            <pc:docMk/>
            <pc:sldMk cId="491546235" sldId="345"/>
            <ac:spMk id="7" creationId="{734C2612-400E-454C-9093-04E4494E19B6}"/>
          </ac:spMkLst>
        </pc:spChg>
        <pc:picChg chg="del">
          <ac:chgData name="Erick V. Sommers" userId="dafe8469-3e6a-4911-9b4e-1e8d555508a2" providerId="ADAL" clId="{7A760014-90E2-4BD1-8A40-FE5D7C8FECA2}" dt="2024-10-14T18:07:39.125" v="810" actId="478"/>
          <ac:picMkLst>
            <pc:docMk/>
            <pc:sldMk cId="491546235" sldId="345"/>
            <ac:picMk id="4" creationId="{72B5E5D3-2FC1-CF50-989D-D3DFCEF60B19}"/>
          </ac:picMkLst>
        </pc:picChg>
        <pc:picChg chg="del">
          <ac:chgData name="Erick V. Sommers" userId="dafe8469-3e6a-4911-9b4e-1e8d555508a2" providerId="ADAL" clId="{7A760014-90E2-4BD1-8A40-FE5D7C8FECA2}" dt="2024-10-14T18:07:40.775" v="812" actId="478"/>
          <ac:picMkLst>
            <pc:docMk/>
            <pc:sldMk cId="491546235" sldId="345"/>
            <ac:picMk id="8" creationId="{725FC660-B107-4A4E-B0B4-FFE444D4A731}"/>
          </ac:picMkLst>
        </pc:picChg>
        <pc:picChg chg="add mod">
          <ac:chgData name="Erick V. Sommers" userId="dafe8469-3e6a-4911-9b4e-1e8d555508a2" providerId="ADAL" clId="{7A760014-90E2-4BD1-8A40-FE5D7C8FECA2}" dt="2024-10-14T18:19:25.980" v="1275" actId="1076"/>
          <ac:picMkLst>
            <pc:docMk/>
            <pc:sldMk cId="491546235" sldId="345"/>
            <ac:picMk id="9" creationId="{68269BDC-9FE3-1DAD-DF7B-B7F85CDFB91D}"/>
          </ac:picMkLst>
        </pc:picChg>
      </pc:sldChg>
      <pc:sldChg chg="modSp add mod modAnim">
        <pc:chgData name="Erick V. Sommers" userId="dafe8469-3e6a-4911-9b4e-1e8d555508a2" providerId="ADAL" clId="{7A760014-90E2-4BD1-8A40-FE5D7C8FECA2}" dt="2024-10-15T14:19:09.426" v="1715" actId="20577"/>
        <pc:sldMkLst>
          <pc:docMk/>
          <pc:sldMk cId="10560098" sldId="346"/>
        </pc:sldMkLst>
        <pc:spChg chg="mod">
          <ac:chgData name="Erick V. Sommers" userId="dafe8469-3e6a-4911-9b4e-1e8d555508a2" providerId="ADAL" clId="{7A760014-90E2-4BD1-8A40-FE5D7C8FECA2}" dt="2024-10-15T14:19:09.426" v="1715" actId="20577"/>
          <ac:spMkLst>
            <pc:docMk/>
            <pc:sldMk cId="10560098" sldId="346"/>
            <ac:spMk id="2" creationId="{47C4645B-6376-2D7B-EF9F-19683D3EF1BF}"/>
          </ac:spMkLst>
        </pc:spChg>
        <pc:spChg chg="mod">
          <ac:chgData name="Erick V. Sommers" userId="dafe8469-3e6a-4911-9b4e-1e8d555508a2" providerId="ADAL" clId="{7A760014-90E2-4BD1-8A40-FE5D7C8FECA2}" dt="2024-10-15T12:11:27.913" v="1547" actId="20577"/>
          <ac:spMkLst>
            <pc:docMk/>
            <pc:sldMk cId="10560098" sldId="346"/>
            <ac:spMk id="3" creationId="{EB30C570-63E3-9194-DFD3-81893B0AE76B}"/>
          </ac:spMkLst>
        </pc:spChg>
      </pc:sldChg>
      <pc:sldChg chg="modSp add del mod">
        <pc:chgData name="Erick V. Sommers" userId="dafe8469-3e6a-4911-9b4e-1e8d555508a2" providerId="ADAL" clId="{7A760014-90E2-4BD1-8A40-FE5D7C8FECA2}" dt="2024-10-14T18:01:24.536" v="427" actId="2696"/>
        <pc:sldMkLst>
          <pc:docMk/>
          <pc:sldMk cId="3429022705" sldId="346"/>
        </pc:sldMkLst>
        <pc:spChg chg="mod">
          <ac:chgData name="Erick V. Sommers" userId="dafe8469-3e6a-4911-9b4e-1e8d555508a2" providerId="ADAL" clId="{7A760014-90E2-4BD1-8A40-FE5D7C8FECA2}" dt="2024-10-14T18:01:16.796" v="426" actId="12"/>
          <ac:spMkLst>
            <pc:docMk/>
            <pc:sldMk cId="3429022705" sldId="346"/>
            <ac:spMk id="3" creationId="{E6E92C31-6D15-1601-02D0-5301316EBD8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14F10B0-A7C8-0332-498D-DB02F4AB21E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26F252E-5778-CBDB-DB2A-0E87F442D79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1AA8EEE-5142-4116-B693-FF64ED73D396}" type="datetimeFigureOut">
              <a:rPr lang="en-US" smtClean="0"/>
              <a:t>10/15/2024</a:t>
            </a:fld>
            <a:endParaRPr lang="en-US"/>
          </a:p>
        </p:txBody>
      </p:sp>
      <p:sp>
        <p:nvSpPr>
          <p:cNvPr id="4" name="Footer Placeholder 3">
            <a:extLst>
              <a:ext uri="{FF2B5EF4-FFF2-40B4-BE49-F238E27FC236}">
                <a16:creationId xmlns:a16="http://schemas.microsoft.com/office/drawing/2014/main" id="{57758878-06AE-858C-3852-66B76158106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EFDF0A5-F4A2-2FBA-B53F-97316D35305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6D2F78E-4758-49A6-AD46-8CD1CAD29A27}" type="slidenum">
              <a:rPr lang="en-US" smtClean="0"/>
              <a:t>‹#›</a:t>
            </a:fld>
            <a:endParaRPr lang="en-US"/>
          </a:p>
        </p:txBody>
      </p:sp>
    </p:spTree>
    <p:extLst>
      <p:ext uri="{BB962C8B-B14F-4D97-AF65-F5344CB8AC3E}">
        <p14:creationId xmlns:p14="http://schemas.microsoft.com/office/powerpoint/2010/main" val="18840793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59FBC5-14D5-447A-8FB4-0AFC9D689951}" type="datetimeFigureOut">
              <a:rPr lang="en-US" smtClean="0"/>
              <a:t>10/15/2024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F930A6-AC49-4712-9FE9-295C215146EA}" type="slidenum">
              <a:rPr lang="en-US" smtClean="0"/>
              <a:t>‹#›</a:t>
            </a:fld>
            <a:endParaRPr lang="en-US"/>
          </a:p>
        </p:txBody>
      </p:sp>
    </p:spTree>
    <p:extLst>
      <p:ext uri="{BB962C8B-B14F-4D97-AF65-F5344CB8AC3E}">
        <p14:creationId xmlns:p14="http://schemas.microsoft.com/office/powerpoint/2010/main" val="39492958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58D20DA-C02E-4CC3-B06F-39A67FE21A70}" type="slidenum">
              <a:rPr lang="en-US" smtClean="0"/>
              <a:t>1</a:t>
            </a:fld>
            <a:endParaRPr lang="en-US"/>
          </a:p>
        </p:txBody>
      </p:sp>
    </p:spTree>
    <p:extLst>
      <p:ext uri="{BB962C8B-B14F-4D97-AF65-F5344CB8AC3E}">
        <p14:creationId xmlns:p14="http://schemas.microsoft.com/office/powerpoint/2010/main" val="8817830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58D20DA-C02E-4CC3-B06F-39A67FE21A70}" type="slidenum">
              <a:rPr lang="en-US" smtClean="0"/>
              <a:t>35</a:t>
            </a:fld>
            <a:endParaRPr lang="en-US"/>
          </a:p>
        </p:txBody>
      </p:sp>
    </p:spTree>
    <p:extLst>
      <p:ext uri="{BB962C8B-B14F-4D97-AF65-F5344CB8AC3E}">
        <p14:creationId xmlns:p14="http://schemas.microsoft.com/office/powerpoint/2010/main" val="33936994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Even if your contractors are true independent contractors and not “employees” you are not be off the hook</a:t>
            </a:r>
          </a:p>
          <a:p>
            <a:endParaRPr lang="en-US" dirty="0"/>
          </a:p>
        </p:txBody>
      </p:sp>
      <p:sp>
        <p:nvSpPr>
          <p:cNvPr id="4" name="Slide Number Placeholder 3"/>
          <p:cNvSpPr>
            <a:spLocks noGrp="1"/>
          </p:cNvSpPr>
          <p:nvPr>
            <p:ph type="sldNum" sz="quarter" idx="5"/>
          </p:nvPr>
        </p:nvSpPr>
        <p:spPr/>
        <p:txBody>
          <a:bodyPr/>
          <a:lstStyle/>
          <a:p>
            <a:fld id="{22F930A6-AC49-4712-9FE9-295C215146EA}" type="slidenum">
              <a:rPr lang="en-US" smtClean="0"/>
              <a:t>14</a:t>
            </a:fld>
            <a:endParaRPr lang="en-US"/>
          </a:p>
        </p:txBody>
      </p:sp>
    </p:spTree>
    <p:extLst>
      <p:ext uri="{BB962C8B-B14F-4D97-AF65-F5344CB8AC3E}">
        <p14:creationId xmlns:p14="http://schemas.microsoft.com/office/powerpoint/2010/main" val="22904310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Paradox:  what if I don’t think I am a controlling employer.  Should I do these things just in case OSHA deems me to be a controlling employer?  </a:t>
            </a:r>
          </a:p>
          <a:p>
            <a:endParaRPr lang="en-US" dirty="0"/>
          </a:p>
          <a:p>
            <a:r>
              <a:rPr lang="en-US" dirty="0"/>
              <a:t>Doing these things is likely to amount to “control in practice” which will make you a controlling employer in OSHA’s eyes. </a:t>
            </a:r>
          </a:p>
        </p:txBody>
      </p:sp>
      <p:sp>
        <p:nvSpPr>
          <p:cNvPr id="4" name="Slide Number Placeholder 3"/>
          <p:cNvSpPr>
            <a:spLocks noGrp="1"/>
          </p:cNvSpPr>
          <p:nvPr>
            <p:ph type="sldNum" sz="quarter" idx="5"/>
          </p:nvPr>
        </p:nvSpPr>
        <p:spPr/>
        <p:txBody>
          <a:bodyPr/>
          <a:lstStyle/>
          <a:p>
            <a:fld id="{22F930A6-AC49-4712-9FE9-295C215146EA}" type="slidenum">
              <a:rPr lang="en-US" smtClean="0"/>
              <a:t>21</a:t>
            </a:fld>
            <a:endParaRPr lang="en-US"/>
          </a:p>
        </p:txBody>
      </p:sp>
    </p:spTree>
    <p:extLst>
      <p:ext uri="{BB962C8B-B14F-4D97-AF65-F5344CB8AC3E}">
        <p14:creationId xmlns:p14="http://schemas.microsoft.com/office/powerpoint/2010/main" val="24731881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2F930A6-AC49-4712-9FE9-295C215146EA}" type="slidenum">
              <a:rPr lang="en-US" smtClean="0"/>
              <a:t>24</a:t>
            </a:fld>
            <a:endParaRPr lang="en-US"/>
          </a:p>
        </p:txBody>
      </p:sp>
    </p:spTree>
    <p:extLst>
      <p:ext uri="{BB962C8B-B14F-4D97-AF65-F5344CB8AC3E}">
        <p14:creationId xmlns:p14="http://schemas.microsoft.com/office/powerpoint/2010/main" val="32392854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2F930A6-AC49-4712-9FE9-295C215146EA}" type="slidenum">
              <a:rPr lang="en-US" smtClean="0"/>
              <a:t>26</a:t>
            </a:fld>
            <a:endParaRPr lang="en-US"/>
          </a:p>
        </p:txBody>
      </p:sp>
    </p:spTree>
    <p:extLst>
      <p:ext uri="{BB962C8B-B14F-4D97-AF65-F5344CB8AC3E}">
        <p14:creationId xmlns:p14="http://schemas.microsoft.com/office/powerpoint/2010/main" val="38065788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do we care about this?  </a:t>
            </a:r>
          </a:p>
          <a:p>
            <a:endParaRPr lang="en-US" dirty="0"/>
          </a:p>
          <a:p>
            <a:endParaRPr lang="en-US" dirty="0"/>
          </a:p>
          <a:p>
            <a:r>
              <a:rPr lang="en-US" dirty="0"/>
              <a:t>Everything we have talked about here (as far as federal law is concerned) could change: </a:t>
            </a:r>
          </a:p>
          <a:p>
            <a:endParaRPr lang="en-US" dirty="0"/>
          </a:p>
          <a:p>
            <a:pPr lvl="1"/>
            <a:r>
              <a:rPr lang="en-US" dirty="0"/>
              <a:t>Definition of independent contractor under FLSA</a:t>
            </a:r>
          </a:p>
          <a:p>
            <a:pPr lvl="1"/>
            <a:endParaRPr lang="en-US" dirty="0"/>
          </a:p>
          <a:p>
            <a:pPr lvl="1"/>
            <a:r>
              <a:rPr lang="en-US" dirty="0"/>
              <a:t>Multi-employer citation policy</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2F930A6-AC49-4712-9FE9-295C215146EA}" type="slidenum">
              <a:rPr lang="en-US" smtClean="0"/>
              <a:t>31</a:t>
            </a:fld>
            <a:endParaRPr lang="en-US"/>
          </a:p>
        </p:txBody>
      </p:sp>
    </p:spTree>
    <p:extLst>
      <p:ext uri="{BB962C8B-B14F-4D97-AF65-F5344CB8AC3E}">
        <p14:creationId xmlns:p14="http://schemas.microsoft.com/office/powerpoint/2010/main" val="32905105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2F930A6-AC49-4712-9FE9-295C215146EA}" type="slidenum">
              <a:rPr lang="en-US" smtClean="0"/>
              <a:t>32</a:t>
            </a:fld>
            <a:endParaRPr lang="en-US"/>
          </a:p>
        </p:txBody>
      </p:sp>
    </p:spTree>
    <p:extLst>
      <p:ext uri="{BB962C8B-B14F-4D97-AF65-F5344CB8AC3E}">
        <p14:creationId xmlns:p14="http://schemas.microsoft.com/office/powerpoint/2010/main" val="17365362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5463540"/>
          </a:xfrm>
        </p:spPr>
        <p:txBody>
          <a:bodyPr/>
          <a:lstStyle/>
          <a:p>
            <a:pPr marL="342900" marR="0" lvl="0" indent="-342900">
              <a:lnSpc>
                <a:spcPct val="107000"/>
              </a:lnSpc>
              <a:spcBef>
                <a:spcPts val="0"/>
              </a:spcBef>
              <a:spcAft>
                <a:spcPts val="0"/>
              </a:spcAft>
              <a:buFont typeface="Symbol" panose="05050102010706020507" pitchFamily="18" charset="2"/>
              <a:buChar char=""/>
            </a:pPr>
            <a:r>
              <a:rPr lang="en-US" sz="1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The </a:t>
            </a:r>
            <a:r>
              <a:rPr lang="en-US" sz="1400" i="1" kern="100" dirty="0" err="1">
                <a:solidFill>
                  <a:srgbClr val="000000"/>
                </a:solidFill>
                <a:effectLst/>
                <a:latin typeface="Aptos" panose="020B0004020202020204" pitchFamily="34" charset="0"/>
                <a:ea typeface="Aptos" panose="020B0004020202020204" pitchFamily="34" charset="0"/>
                <a:cs typeface="Times New Roman" panose="02020603050405020304" pitchFamily="18" charset="0"/>
              </a:rPr>
              <a:t>Loper</a:t>
            </a:r>
            <a:r>
              <a:rPr lang="en-US" sz="1400" i="1"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Bright</a:t>
            </a:r>
            <a:r>
              <a:rPr lang="en-US" sz="1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case involved a very small group of fishermen in New Jersey.  They fished herring.  Fishing is regulated to promote conservation and prevent overfishing.</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p>
            <a:pPr marL="457200" marR="0">
              <a:lnSpc>
                <a:spcPct val="107000"/>
              </a:lnSpc>
              <a:spcBef>
                <a:spcPts val="0"/>
              </a:spcBef>
              <a:spcAft>
                <a:spcPts val="0"/>
              </a:spcAft>
            </a:pPr>
            <a:r>
              <a:rPr lang="en-US" sz="1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Federal Agency known as NMFS tried to make the herring fishermen pay to bring an observer on board.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p>
            <a:pPr marL="457200" marR="0">
              <a:lnSpc>
                <a:spcPct val="107000"/>
              </a:lnSpc>
              <a:spcBef>
                <a:spcPts val="0"/>
              </a:spcBef>
              <a:spcAft>
                <a:spcPts val="0"/>
              </a:spcAft>
            </a:pPr>
            <a:r>
              <a:rPr lang="en-US" sz="1400" kern="100" dirty="0">
                <a:effectLst/>
                <a:latin typeface="Aptos" panose="020B0004020202020204" pitchFamily="34" charset="0"/>
                <a:ea typeface="Aptos" panose="020B0004020202020204" pitchFamily="34" charset="0"/>
                <a:cs typeface="Times New Roman" panose="02020603050405020304" pitchFamily="18" charset="0"/>
              </a:rPr>
              <a:t> </a:t>
            </a:r>
          </a:p>
          <a:p>
            <a:pPr marL="342900" marR="0" lvl="0" indent="-342900">
              <a:lnSpc>
                <a:spcPct val="107000"/>
              </a:lnSpc>
              <a:spcBef>
                <a:spcPts val="0"/>
              </a:spcBef>
              <a:spcAft>
                <a:spcPts val="0"/>
              </a:spcAft>
              <a:buFont typeface="Symbol" panose="05050102010706020507" pitchFamily="18" charset="2"/>
              <a:buChar char=""/>
            </a:pPr>
            <a:r>
              <a:rPr lang="en-US" sz="1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But the herring fishermen said NO, we aren’t the kind of fishermen that have to pay for observers.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p>
            <a:pPr marL="457200" marR="0">
              <a:lnSpc>
                <a:spcPct val="107000"/>
              </a:lnSpc>
              <a:spcBef>
                <a:spcPts val="0"/>
              </a:spcBef>
              <a:spcAft>
                <a:spcPts val="0"/>
              </a:spcAft>
            </a:pPr>
            <a:r>
              <a:rPr lang="en-US" sz="1400" kern="100" dirty="0">
                <a:effectLst/>
                <a:latin typeface="Aptos" panose="020B0004020202020204" pitchFamily="34" charset="0"/>
                <a:ea typeface="Aptos" panose="020B0004020202020204" pitchFamily="34" charset="0"/>
                <a:cs typeface="Times New Roman" panose="02020603050405020304" pitchFamily="18" charset="0"/>
              </a:rPr>
              <a:t> </a:t>
            </a:r>
          </a:p>
          <a:p>
            <a:pPr marL="342900" marR="0" lvl="0" indent="-342900">
              <a:lnSpc>
                <a:spcPct val="107000"/>
              </a:lnSpc>
              <a:spcBef>
                <a:spcPts val="0"/>
              </a:spcBef>
              <a:spcAft>
                <a:spcPts val="0"/>
              </a:spcAft>
              <a:buFont typeface="Symbol" panose="05050102010706020507" pitchFamily="18" charset="2"/>
              <a:buChar char=""/>
            </a:pPr>
            <a:r>
              <a:rPr lang="en-US" sz="1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Regulation was unclear as to whether it applied specifically to Atlantic herring fishermen.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p>
            <a:pPr marL="457200" marR="0">
              <a:lnSpc>
                <a:spcPct val="107000"/>
              </a:lnSpc>
              <a:spcBef>
                <a:spcPts val="0"/>
              </a:spcBef>
              <a:spcAft>
                <a:spcPts val="0"/>
              </a:spcAft>
            </a:pPr>
            <a:r>
              <a:rPr lang="en-US" sz="1400" kern="100" dirty="0">
                <a:effectLst/>
                <a:latin typeface="Aptos" panose="020B0004020202020204" pitchFamily="34" charset="0"/>
                <a:ea typeface="Aptos" panose="020B0004020202020204" pitchFamily="34" charset="0"/>
                <a:cs typeface="Times New Roman" panose="02020603050405020304" pitchFamily="18" charset="0"/>
              </a:rPr>
              <a:t> </a:t>
            </a:r>
          </a:p>
          <a:p>
            <a:pPr marL="342900" marR="0" lvl="0" indent="-342900">
              <a:lnSpc>
                <a:spcPct val="107000"/>
              </a:lnSpc>
              <a:spcBef>
                <a:spcPts val="0"/>
              </a:spcBef>
              <a:spcAft>
                <a:spcPts val="800"/>
              </a:spcAft>
              <a:buFont typeface="Symbol" panose="05050102010706020507" pitchFamily="18" charset="2"/>
              <a:buChar char=""/>
            </a:pPr>
            <a:r>
              <a:rPr lang="en-US" sz="1400" kern="100" dirty="0">
                <a:effectLst/>
                <a:latin typeface="Aptos" panose="020B0004020202020204" pitchFamily="34" charset="0"/>
                <a:ea typeface="Aptos" panose="020B0004020202020204" pitchFamily="34" charset="0"/>
                <a:cs typeface="Times New Roman" panose="02020603050405020304" pitchFamily="18" charset="0"/>
              </a:rPr>
              <a:t>Question was whether the Supreme Court was required to adopt the Agency's interpretation of a regulation</a:t>
            </a:r>
          </a:p>
          <a:p>
            <a:endParaRPr lang="en-US" dirty="0"/>
          </a:p>
        </p:txBody>
      </p:sp>
      <p:sp>
        <p:nvSpPr>
          <p:cNvPr id="4" name="Slide Number Placeholder 3"/>
          <p:cNvSpPr>
            <a:spLocks noGrp="1"/>
          </p:cNvSpPr>
          <p:nvPr>
            <p:ph type="sldNum" sz="quarter" idx="5"/>
          </p:nvPr>
        </p:nvSpPr>
        <p:spPr/>
        <p:txBody>
          <a:bodyPr/>
          <a:lstStyle/>
          <a:p>
            <a:fld id="{22F930A6-AC49-4712-9FE9-295C215146EA}" type="slidenum">
              <a:rPr lang="en-US" smtClean="0"/>
              <a:t>33</a:t>
            </a:fld>
            <a:endParaRPr lang="en-US"/>
          </a:p>
        </p:txBody>
      </p:sp>
    </p:spTree>
    <p:extLst>
      <p:ext uri="{BB962C8B-B14F-4D97-AF65-F5344CB8AC3E}">
        <p14:creationId xmlns:p14="http://schemas.microsoft.com/office/powerpoint/2010/main" val="41699775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2F930A6-AC49-4712-9FE9-295C215146EA}" type="slidenum">
              <a:rPr lang="en-US" smtClean="0"/>
              <a:t>34</a:t>
            </a:fld>
            <a:endParaRPr lang="en-US"/>
          </a:p>
        </p:txBody>
      </p:sp>
    </p:spTree>
    <p:extLst>
      <p:ext uri="{BB962C8B-B14F-4D97-AF65-F5344CB8AC3E}">
        <p14:creationId xmlns:p14="http://schemas.microsoft.com/office/powerpoint/2010/main" val="22574403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dirty="0"/>
              <a:t>Click to edit Master title style</a:t>
            </a:r>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89E5CD3-7100-4842-A645-E964242D6F86}" type="datetimeFigureOut">
              <a:rPr lang="en-US" smtClean="0"/>
              <a:t>10/15/2024</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BDA96700-F528-4413-9B86-F1DE936435B8}" type="slidenum">
              <a:rPr lang="en-US" smtClean="0"/>
              <a:t>‹#›</a:t>
            </a:fld>
            <a:endParaRPr lang="en-US"/>
          </a:p>
        </p:txBody>
      </p:sp>
    </p:spTree>
    <p:extLst>
      <p:ext uri="{BB962C8B-B14F-4D97-AF65-F5344CB8AC3E}">
        <p14:creationId xmlns:p14="http://schemas.microsoft.com/office/powerpoint/2010/main" val="991610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89E5CD3-7100-4842-A645-E964242D6F86}" type="datetimeFigureOut">
              <a:rPr lang="en-US" smtClean="0"/>
              <a:pPr/>
              <a:t>10/15/2024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DA96700-F528-4413-9B86-F1DE936435B8}" type="slidenum">
              <a:rPr lang="en-US" smtClean="0"/>
              <a:pPr/>
              <a:t>‹#›</a:t>
            </a:fld>
            <a:endParaRPr lang="en-US" dirty="0"/>
          </a:p>
        </p:txBody>
      </p:sp>
    </p:spTree>
    <p:extLst>
      <p:ext uri="{BB962C8B-B14F-4D97-AF65-F5344CB8AC3E}">
        <p14:creationId xmlns:p14="http://schemas.microsoft.com/office/powerpoint/2010/main" val="2580204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9E5CD3-7100-4842-A645-E964242D6F86}" type="datetimeFigureOut">
              <a:rPr lang="en-US" smtClean="0"/>
              <a:pPr/>
              <a:t>10/15/2024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A96700-F528-4413-9B86-F1DE936435B8}" type="slidenum">
              <a:rPr lang="en-US" smtClean="0"/>
              <a:pPr/>
              <a:t>‹#›</a:t>
            </a:fld>
            <a:endParaRPr lang="en-US" dirty="0"/>
          </a:p>
        </p:txBody>
      </p:sp>
    </p:spTree>
    <p:extLst>
      <p:ext uri="{BB962C8B-B14F-4D97-AF65-F5344CB8AC3E}">
        <p14:creationId xmlns:p14="http://schemas.microsoft.com/office/powerpoint/2010/main" val="23924508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9E5CD3-7100-4842-A645-E964242D6F86}" type="datetimeFigureOut">
              <a:rPr lang="en-US" smtClean="0"/>
              <a:pPr/>
              <a:t>10/15/2024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A96700-F528-4413-9B86-F1DE936435B8}" type="slidenum">
              <a:rPr lang="en-US" smtClean="0"/>
              <a:pPr/>
              <a:t>‹#›</a:t>
            </a:fld>
            <a:endParaRPr lang="en-US" dirty="0"/>
          </a:p>
        </p:txBody>
      </p:sp>
    </p:spTree>
    <p:extLst>
      <p:ext uri="{BB962C8B-B14F-4D97-AF65-F5344CB8AC3E}">
        <p14:creationId xmlns:p14="http://schemas.microsoft.com/office/powerpoint/2010/main" val="21700414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9E5CD3-7100-4842-A645-E964242D6F86}" type="datetimeFigureOut">
              <a:rPr lang="en-US" smtClean="0"/>
              <a:pPr/>
              <a:t>10/15/2024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A96700-F528-4413-9B86-F1DE936435B8}" type="slidenum">
              <a:rPr lang="en-US" smtClean="0"/>
              <a:pPr/>
              <a:t>‹#›</a:t>
            </a:fld>
            <a:endParaRPr lang="en-US" dirty="0"/>
          </a:p>
        </p:txBody>
      </p:sp>
    </p:spTree>
    <p:extLst>
      <p:ext uri="{BB962C8B-B14F-4D97-AF65-F5344CB8AC3E}">
        <p14:creationId xmlns:p14="http://schemas.microsoft.com/office/powerpoint/2010/main" val="5668251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9E5CD3-7100-4842-A645-E964242D6F86}" type="datetimeFigureOut">
              <a:rPr lang="en-US" smtClean="0"/>
              <a:pPr/>
              <a:t>10/15/2024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A96700-F528-4413-9B86-F1DE936435B8}" type="slidenum">
              <a:rPr lang="en-US" smtClean="0"/>
              <a:pPr/>
              <a:t>‹#›</a:t>
            </a:fld>
            <a:endParaRPr lang="en-US" dirty="0"/>
          </a:p>
        </p:txBody>
      </p:sp>
    </p:spTree>
    <p:extLst>
      <p:ext uri="{BB962C8B-B14F-4D97-AF65-F5344CB8AC3E}">
        <p14:creationId xmlns:p14="http://schemas.microsoft.com/office/powerpoint/2010/main" val="21600771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9E5CD3-7100-4842-A645-E964242D6F86}" type="datetimeFigureOut">
              <a:rPr lang="en-US" smtClean="0"/>
              <a:pPr/>
              <a:t>10/15/2024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A96700-F528-4413-9B86-F1DE936435B8}" type="slidenum">
              <a:rPr lang="en-US" smtClean="0"/>
              <a:pPr/>
              <a:t>‹#›</a:t>
            </a:fld>
            <a:endParaRPr lang="en-US" dirty="0"/>
          </a:p>
        </p:txBody>
      </p:sp>
    </p:spTree>
    <p:extLst>
      <p:ext uri="{BB962C8B-B14F-4D97-AF65-F5344CB8AC3E}">
        <p14:creationId xmlns:p14="http://schemas.microsoft.com/office/powerpoint/2010/main" val="14739402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9E5CD3-7100-4842-A645-E964242D6F86}" type="datetimeFigureOut">
              <a:rPr lang="en-US" smtClean="0"/>
              <a:t>10/15/2024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A96700-F528-4413-9B86-F1DE936435B8}" type="slidenum">
              <a:rPr lang="en-US" smtClean="0"/>
              <a:t>‹#›</a:t>
            </a:fld>
            <a:endParaRPr lang="en-US"/>
          </a:p>
        </p:txBody>
      </p:sp>
    </p:spTree>
    <p:extLst>
      <p:ext uri="{BB962C8B-B14F-4D97-AF65-F5344CB8AC3E}">
        <p14:creationId xmlns:p14="http://schemas.microsoft.com/office/powerpoint/2010/main" val="33083650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9E5CD3-7100-4842-A645-E964242D6F86}" type="datetimeFigureOut">
              <a:rPr lang="en-US" smtClean="0"/>
              <a:t>10/15/2024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A96700-F528-4413-9B86-F1DE936435B8}" type="slidenum">
              <a:rPr lang="en-US" smtClean="0"/>
              <a:t>‹#›</a:t>
            </a:fld>
            <a:endParaRPr lang="en-US"/>
          </a:p>
        </p:txBody>
      </p:sp>
    </p:spTree>
    <p:extLst>
      <p:ext uri="{BB962C8B-B14F-4D97-AF65-F5344CB8AC3E}">
        <p14:creationId xmlns:p14="http://schemas.microsoft.com/office/powerpoint/2010/main" val="31957758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8A338-EBC5-9A46-E011-77C4625FF0FC}"/>
              </a:ext>
            </a:extLst>
          </p:cNvPr>
          <p:cNvSpPr>
            <a:spLocks noGrp="1"/>
          </p:cNvSpPr>
          <p:nvPr>
            <p:ph type="title"/>
          </p:nvPr>
        </p:nvSpPr>
        <p:spPr/>
        <p:txBody>
          <a:bodyPr/>
          <a:lstStyle>
            <a:lvl1pPr algn="ctr">
              <a:defRPr/>
            </a:lvl1pPr>
          </a:lstStyle>
          <a:p>
            <a:r>
              <a:rPr lang="en-US" dirty="0"/>
              <a:t>Click to edit Master title style</a:t>
            </a:r>
          </a:p>
        </p:txBody>
      </p:sp>
      <p:sp>
        <p:nvSpPr>
          <p:cNvPr id="3" name="Date Placeholder 2">
            <a:extLst>
              <a:ext uri="{FF2B5EF4-FFF2-40B4-BE49-F238E27FC236}">
                <a16:creationId xmlns:a16="http://schemas.microsoft.com/office/drawing/2014/main" id="{99DB7EA5-22C4-BEEE-0D1C-CC077E93A5FC}"/>
              </a:ext>
            </a:extLst>
          </p:cNvPr>
          <p:cNvSpPr>
            <a:spLocks noGrp="1"/>
          </p:cNvSpPr>
          <p:nvPr>
            <p:ph type="dt" sz="half" idx="10"/>
          </p:nvPr>
        </p:nvSpPr>
        <p:spPr/>
        <p:txBody>
          <a:bodyPr/>
          <a:lstStyle/>
          <a:p>
            <a:fld id="{889E5CD3-7100-4842-A645-E964242D6F86}" type="datetimeFigureOut">
              <a:rPr lang="en-US" smtClean="0"/>
              <a:t>10/15/2024</a:t>
            </a:fld>
            <a:endParaRPr lang="en-US"/>
          </a:p>
        </p:txBody>
      </p:sp>
      <p:sp>
        <p:nvSpPr>
          <p:cNvPr id="4" name="Footer Placeholder 3">
            <a:extLst>
              <a:ext uri="{FF2B5EF4-FFF2-40B4-BE49-F238E27FC236}">
                <a16:creationId xmlns:a16="http://schemas.microsoft.com/office/drawing/2014/main" id="{1B718BF8-C901-21F0-F9AF-A202DDC5942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C8A6F9F-8C18-E236-D442-C8F8BF476826}"/>
              </a:ext>
            </a:extLst>
          </p:cNvPr>
          <p:cNvSpPr>
            <a:spLocks noGrp="1"/>
          </p:cNvSpPr>
          <p:nvPr>
            <p:ph type="sldNum" sz="quarter" idx="12"/>
          </p:nvPr>
        </p:nvSpPr>
        <p:spPr/>
        <p:txBody>
          <a:bodyPr/>
          <a:lstStyle/>
          <a:p>
            <a:fld id="{BDA96700-F528-4413-9B86-F1DE936435B8}" type="slidenum">
              <a:rPr lang="en-US" smtClean="0"/>
              <a:t>‹#›</a:t>
            </a:fld>
            <a:endParaRPr lang="en-US"/>
          </a:p>
        </p:txBody>
      </p:sp>
    </p:spTree>
    <p:extLst>
      <p:ext uri="{BB962C8B-B14F-4D97-AF65-F5344CB8AC3E}">
        <p14:creationId xmlns:p14="http://schemas.microsoft.com/office/powerpoint/2010/main" val="891174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Tahoma" panose="020B0604030504040204" pitchFamily="34" charset="0"/>
                <a:ea typeface="Tahoma" panose="020B0604030504040204" pitchFamily="34" charset="0"/>
                <a:cs typeface="Tahoma" panose="020B0604030504040204" pitchFamily="34" charset="0"/>
              </a:defRPr>
            </a:lvl1pPr>
          </a:lstStyle>
          <a:p>
            <a:r>
              <a:rPr lang="en-US" dirty="0"/>
              <a:t>Click to edit Master title style</a:t>
            </a:r>
          </a:p>
        </p:txBody>
      </p:sp>
      <p:sp>
        <p:nvSpPr>
          <p:cNvPr id="3" name="Content Placeholder 2"/>
          <p:cNvSpPr>
            <a:spLocks noGrp="1"/>
          </p:cNvSpPr>
          <p:nvPr>
            <p:ph idx="1"/>
          </p:nvPr>
        </p:nvSpPr>
        <p:spPr/>
        <p:txBody>
          <a:bodyPr anchor="ctr"/>
          <a:lstStyle>
            <a:lvl1pPr>
              <a:defRPr>
                <a:latin typeface="Tahoma" panose="020B0604030504040204" pitchFamily="34" charset="0"/>
                <a:ea typeface="Tahoma" panose="020B0604030504040204" pitchFamily="34" charset="0"/>
                <a:cs typeface="Tahoma" panose="020B0604030504040204" pitchFamily="34" charset="0"/>
              </a:defRPr>
            </a:lvl1pPr>
            <a:lvl2pPr>
              <a:defRPr>
                <a:latin typeface="Tahoma" panose="020B0604030504040204" pitchFamily="34" charset="0"/>
                <a:ea typeface="Tahoma" panose="020B0604030504040204" pitchFamily="34" charset="0"/>
                <a:cs typeface="Tahoma" panose="020B0604030504040204" pitchFamily="34" charset="0"/>
              </a:defRPr>
            </a:lvl2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889E5CD3-7100-4842-A645-E964242D6F86}" type="datetimeFigureOut">
              <a:rPr lang="en-US" smtClean="0"/>
              <a:t>10/15/2024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BDA96700-F528-4413-9B86-F1DE936435B8}" type="slidenum">
              <a:rPr lang="en-US" smtClean="0"/>
              <a:t>‹#›</a:t>
            </a:fld>
            <a:endParaRPr lang="en-US"/>
          </a:p>
        </p:txBody>
      </p:sp>
    </p:spTree>
    <p:extLst>
      <p:ext uri="{BB962C8B-B14F-4D97-AF65-F5344CB8AC3E}">
        <p14:creationId xmlns:p14="http://schemas.microsoft.com/office/powerpoint/2010/main" val="26873168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9E5CD3-7100-4842-A645-E964242D6F86}" type="datetimeFigureOut">
              <a:rPr lang="en-US" smtClean="0"/>
              <a:t>10/15/2024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A96700-F528-4413-9B86-F1DE936435B8}" type="slidenum">
              <a:rPr lang="en-US" smtClean="0"/>
              <a:t>‹#›</a:t>
            </a:fld>
            <a:endParaRPr lang="en-US"/>
          </a:p>
        </p:txBody>
      </p:sp>
    </p:spTree>
    <p:extLst>
      <p:ext uri="{BB962C8B-B14F-4D97-AF65-F5344CB8AC3E}">
        <p14:creationId xmlns:p14="http://schemas.microsoft.com/office/powerpoint/2010/main" val="3673251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89E5CD3-7100-4842-A645-E964242D6F86}" type="datetimeFigureOut">
              <a:rPr lang="en-US" smtClean="0"/>
              <a:t>10/15/2024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A96700-F528-4413-9B86-F1DE936435B8}" type="slidenum">
              <a:rPr lang="en-US" smtClean="0"/>
              <a:t>‹#›</a:t>
            </a:fld>
            <a:endParaRPr lang="en-US"/>
          </a:p>
        </p:txBody>
      </p:sp>
    </p:spTree>
    <p:extLst>
      <p:ext uri="{BB962C8B-B14F-4D97-AF65-F5344CB8AC3E}">
        <p14:creationId xmlns:p14="http://schemas.microsoft.com/office/powerpoint/2010/main" val="3992360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89E5CD3-7100-4842-A645-E964242D6F86}" type="datetimeFigureOut">
              <a:rPr lang="en-US" smtClean="0"/>
              <a:t>10/15/2024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A96700-F528-4413-9B86-F1DE936435B8}" type="slidenum">
              <a:rPr lang="en-US" smtClean="0"/>
              <a:t>‹#›</a:t>
            </a:fld>
            <a:endParaRPr lang="en-US"/>
          </a:p>
        </p:txBody>
      </p:sp>
    </p:spTree>
    <p:extLst>
      <p:ext uri="{BB962C8B-B14F-4D97-AF65-F5344CB8AC3E}">
        <p14:creationId xmlns:p14="http://schemas.microsoft.com/office/powerpoint/2010/main" val="17370108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89E5CD3-7100-4842-A645-E964242D6F86}" type="datetimeFigureOut">
              <a:rPr lang="en-US" smtClean="0"/>
              <a:t>10/15/2024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A96700-F528-4413-9B86-F1DE936435B8}" type="slidenum">
              <a:rPr lang="en-US" smtClean="0"/>
              <a:t>‹#›</a:t>
            </a:fld>
            <a:endParaRPr lang="en-US"/>
          </a:p>
        </p:txBody>
      </p:sp>
    </p:spTree>
    <p:extLst>
      <p:ext uri="{BB962C8B-B14F-4D97-AF65-F5344CB8AC3E}">
        <p14:creationId xmlns:p14="http://schemas.microsoft.com/office/powerpoint/2010/main" val="3643625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9E5CD3-7100-4842-A645-E964242D6F86}" type="datetimeFigureOut">
              <a:rPr lang="en-US" smtClean="0"/>
              <a:t>10/15/2024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A96700-F528-4413-9B86-F1DE936435B8}" type="slidenum">
              <a:rPr lang="en-US" smtClean="0"/>
              <a:t>‹#›</a:t>
            </a:fld>
            <a:endParaRPr lang="en-US"/>
          </a:p>
        </p:txBody>
      </p:sp>
    </p:spTree>
    <p:extLst>
      <p:ext uri="{BB962C8B-B14F-4D97-AF65-F5344CB8AC3E}">
        <p14:creationId xmlns:p14="http://schemas.microsoft.com/office/powerpoint/2010/main" val="3017658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89E5CD3-7100-4842-A645-E964242D6F86}" type="datetimeFigureOut">
              <a:rPr lang="en-US" smtClean="0"/>
              <a:t>10/15/2024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A96700-F528-4413-9B86-F1DE936435B8}" type="slidenum">
              <a:rPr lang="en-US" smtClean="0"/>
              <a:t>‹#›</a:t>
            </a:fld>
            <a:endParaRPr lang="en-US"/>
          </a:p>
        </p:txBody>
      </p:sp>
    </p:spTree>
    <p:extLst>
      <p:ext uri="{BB962C8B-B14F-4D97-AF65-F5344CB8AC3E}">
        <p14:creationId xmlns:p14="http://schemas.microsoft.com/office/powerpoint/2010/main" val="3421843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89E5CD3-7100-4842-A645-E964242D6F86}" type="datetimeFigureOut">
              <a:rPr lang="en-US" smtClean="0"/>
              <a:t>10/15/2024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A96700-F528-4413-9B86-F1DE936435B8}" type="slidenum">
              <a:rPr lang="en-US" smtClean="0"/>
              <a:t>‹#›</a:t>
            </a:fld>
            <a:endParaRPr lang="en-US"/>
          </a:p>
        </p:txBody>
      </p:sp>
    </p:spTree>
    <p:extLst>
      <p:ext uri="{BB962C8B-B14F-4D97-AF65-F5344CB8AC3E}">
        <p14:creationId xmlns:p14="http://schemas.microsoft.com/office/powerpoint/2010/main" val="4071937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89E5CD3-7100-4842-A645-E964242D6F86}" type="datetimeFigureOut">
              <a:rPr lang="en-US" smtClean="0"/>
              <a:pPr/>
              <a:t>10/15/2024</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DA96700-F528-4413-9B86-F1DE936435B8}" type="slidenum">
              <a:rPr lang="en-US" smtClean="0"/>
              <a:pPr/>
              <a:t>‹#›</a:t>
            </a:fld>
            <a:endParaRPr lang="en-US" dirty="0"/>
          </a:p>
        </p:txBody>
      </p:sp>
    </p:spTree>
    <p:extLst>
      <p:ext uri="{BB962C8B-B14F-4D97-AF65-F5344CB8AC3E}">
        <p14:creationId xmlns:p14="http://schemas.microsoft.com/office/powerpoint/2010/main" val="416351798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60" r:id="rId18"/>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C1A43-6B8A-B224-52FF-D72D6266F456}"/>
              </a:ext>
            </a:extLst>
          </p:cNvPr>
          <p:cNvSpPr>
            <a:spLocks noGrp="1"/>
          </p:cNvSpPr>
          <p:nvPr>
            <p:ph type="title"/>
          </p:nvPr>
        </p:nvSpPr>
        <p:spPr>
          <a:xfrm>
            <a:off x="606491" y="1520891"/>
            <a:ext cx="10896534" cy="1752599"/>
          </a:xfrm>
        </p:spPr>
        <p:txBody>
          <a:bodyPr>
            <a:normAutofit/>
          </a:bodyPr>
          <a:lstStyle/>
          <a:p>
            <a:pPr algn="ctr"/>
            <a:r>
              <a:rPr lang="en-US" sz="5000" dirty="0"/>
              <a:t>Independent Contractor Rule Updates and Multi-Employer Worksite Issues</a:t>
            </a:r>
            <a:endParaRPr lang="en-US" sz="5000" dirty="0">
              <a:solidFill>
                <a:schemeClr val="tx1"/>
              </a:solidFill>
            </a:endParaRPr>
          </a:p>
        </p:txBody>
      </p:sp>
      <p:sp>
        <p:nvSpPr>
          <p:cNvPr id="5" name="TextBox 4">
            <a:extLst>
              <a:ext uri="{FF2B5EF4-FFF2-40B4-BE49-F238E27FC236}">
                <a16:creationId xmlns:a16="http://schemas.microsoft.com/office/drawing/2014/main" id="{7E3D9004-F66A-E431-B289-34F2E0B9B237}"/>
              </a:ext>
            </a:extLst>
          </p:cNvPr>
          <p:cNvSpPr txBox="1"/>
          <p:nvPr/>
        </p:nvSpPr>
        <p:spPr>
          <a:xfrm>
            <a:off x="7233920" y="5327972"/>
            <a:ext cx="6078132" cy="1323439"/>
          </a:xfrm>
          <a:prstGeom prst="rect">
            <a:avLst/>
          </a:prstGeom>
          <a:noFill/>
        </p:spPr>
        <p:txBody>
          <a:bodyPr wrap="square">
            <a:spAutoFit/>
          </a:bodyPr>
          <a:lstStyle/>
          <a:p>
            <a:pPr marL="0" indent="0" algn="ctr">
              <a:buNone/>
            </a:pPr>
            <a:r>
              <a:rPr lang="en-US" sz="2000" dirty="0">
                <a:latin typeface="Calibri" panose="020F0502020204030204" pitchFamily="34" charset="0"/>
                <a:ea typeface="Calibri" panose="020F0502020204030204" pitchFamily="34" charset="0"/>
                <a:cs typeface="Calibri" panose="020F0502020204030204" pitchFamily="34" charset="0"/>
              </a:rPr>
              <a:t>Gary W. Auman, Esq.</a:t>
            </a:r>
          </a:p>
          <a:p>
            <a:pPr marL="0" indent="0" algn="ctr">
              <a:buNone/>
            </a:pPr>
            <a:r>
              <a:rPr lang="en-US" sz="2000" dirty="0">
                <a:latin typeface="Calibri" panose="020F0502020204030204" pitchFamily="34" charset="0"/>
                <a:ea typeface="Calibri" panose="020F0502020204030204" pitchFamily="34" charset="0"/>
                <a:cs typeface="Calibri" panose="020F0502020204030204" pitchFamily="34" charset="0"/>
              </a:rPr>
              <a:t>Auman, Mahan &amp; Furry</a:t>
            </a:r>
          </a:p>
          <a:p>
            <a:pPr marL="0" indent="0" algn="ctr">
              <a:buNone/>
            </a:pPr>
            <a:r>
              <a:rPr lang="en-US" sz="2000" dirty="0">
                <a:latin typeface="Calibri" panose="020F0502020204030204" pitchFamily="34" charset="0"/>
                <a:ea typeface="Calibri" panose="020F0502020204030204" pitchFamily="34" charset="0"/>
                <a:cs typeface="Calibri" panose="020F0502020204030204" pitchFamily="34" charset="0"/>
              </a:rPr>
              <a:t>gwa@amfdayton.com</a:t>
            </a:r>
          </a:p>
          <a:p>
            <a:pPr marL="0" indent="0" algn="ctr">
              <a:buNone/>
            </a:pPr>
            <a:r>
              <a:rPr lang="en-US" sz="2000" dirty="0">
                <a:latin typeface="Calibri" panose="020F0502020204030204" pitchFamily="34" charset="0"/>
                <a:ea typeface="Calibri" panose="020F0502020204030204" pitchFamily="34" charset="0"/>
                <a:cs typeface="Calibri" panose="020F0502020204030204" pitchFamily="34" charset="0"/>
              </a:rPr>
              <a:t>937-223-6003 3111</a:t>
            </a:r>
          </a:p>
        </p:txBody>
      </p:sp>
      <p:sp>
        <p:nvSpPr>
          <p:cNvPr id="7" name="Rectangle 6">
            <a:extLst>
              <a:ext uri="{FF2B5EF4-FFF2-40B4-BE49-F238E27FC236}">
                <a16:creationId xmlns:a16="http://schemas.microsoft.com/office/drawing/2014/main" id="{734C2612-400E-454C-9093-04E4494E19B6}"/>
              </a:ext>
            </a:extLst>
          </p:cNvPr>
          <p:cNvSpPr/>
          <p:nvPr/>
        </p:nvSpPr>
        <p:spPr>
          <a:xfrm>
            <a:off x="271573" y="5391778"/>
            <a:ext cx="4077477" cy="12596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2" descr="C:\Users\brl\AppData\Local\Microsoft\Windows\Temporary Internet Files\Content.Outlook\QZLWV955\logo2 (2).png">
            <a:extLst>
              <a:ext uri="{FF2B5EF4-FFF2-40B4-BE49-F238E27FC236}">
                <a16:creationId xmlns:a16="http://schemas.microsoft.com/office/drawing/2014/main" id="{725FC660-B107-4A4E-B0B4-FFE444D4A73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6871" y="5485084"/>
            <a:ext cx="3893447" cy="1100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6319C88A-1B23-4C48-F117-45E3DA0194DC}"/>
              </a:ext>
            </a:extLst>
          </p:cNvPr>
          <p:cNvSpPr txBox="1"/>
          <p:nvPr/>
        </p:nvSpPr>
        <p:spPr>
          <a:xfrm>
            <a:off x="745887" y="3779520"/>
            <a:ext cx="10617742" cy="769441"/>
          </a:xfrm>
          <a:prstGeom prst="rect">
            <a:avLst/>
          </a:prstGeom>
          <a:noFill/>
        </p:spPr>
        <p:txBody>
          <a:bodyPr wrap="square" rtlCol="0">
            <a:spAutoFit/>
          </a:bodyPr>
          <a:lstStyle/>
          <a:p>
            <a:pPr algn="ctr"/>
            <a:r>
              <a:rPr lang="en-US" sz="2200" dirty="0"/>
              <a:t>Midwest Roofing Contractors Association Convention</a:t>
            </a:r>
          </a:p>
          <a:p>
            <a:pPr algn="ctr"/>
            <a:r>
              <a:rPr lang="en-US" sz="2200" dirty="0"/>
              <a:t>October 21-23, 2024</a:t>
            </a:r>
          </a:p>
        </p:txBody>
      </p:sp>
    </p:spTree>
    <p:extLst>
      <p:ext uri="{BB962C8B-B14F-4D97-AF65-F5344CB8AC3E}">
        <p14:creationId xmlns:p14="http://schemas.microsoft.com/office/powerpoint/2010/main" val="41912512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865A0-1FB2-2DF2-F90A-286CDEB4A393}"/>
              </a:ext>
            </a:extLst>
          </p:cNvPr>
          <p:cNvSpPr>
            <a:spLocks noGrp="1"/>
          </p:cNvSpPr>
          <p:nvPr>
            <p:ph type="title"/>
          </p:nvPr>
        </p:nvSpPr>
        <p:spPr>
          <a:xfrm>
            <a:off x="1484311" y="330201"/>
            <a:ext cx="10018713" cy="746760"/>
          </a:xfrm>
        </p:spPr>
        <p:txBody>
          <a:bodyPr/>
          <a:lstStyle/>
          <a:p>
            <a:r>
              <a:rPr lang="en-US" dirty="0"/>
              <a:t>6. Skill and initiative required by worker</a:t>
            </a:r>
          </a:p>
        </p:txBody>
      </p:sp>
      <p:sp>
        <p:nvSpPr>
          <p:cNvPr id="3" name="Content Placeholder 2">
            <a:extLst>
              <a:ext uri="{FF2B5EF4-FFF2-40B4-BE49-F238E27FC236}">
                <a16:creationId xmlns:a16="http://schemas.microsoft.com/office/drawing/2014/main" id="{F0730E20-DB4D-CA81-C5D5-EF264B015BA8}"/>
              </a:ext>
            </a:extLst>
          </p:cNvPr>
          <p:cNvSpPr>
            <a:spLocks noGrp="1"/>
          </p:cNvSpPr>
          <p:nvPr>
            <p:ph idx="1"/>
          </p:nvPr>
        </p:nvSpPr>
        <p:spPr>
          <a:xfrm>
            <a:off x="2032950" y="1930401"/>
            <a:ext cx="10018713" cy="4038600"/>
          </a:xfrm>
        </p:spPr>
        <p:txBody>
          <a:bodyPr>
            <a:noAutofit/>
          </a:bodyPr>
          <a:lstStyle/>
          <a:p>
            <a:r>
              <a:rPr lang="en-US" dirty="0"/>
              <a:t>Does the worker use specialized skills to perform the work?</a:t>
            </a:r>
          </a:p>
          <a:p>
            <a:pPr marL="0" indent="0">
              <a:buNone/>
            </a:pPr>
            <a:r>
              <a:rPr lang="en-US" dirty="0"/>
              <a:t>  AND</a:t>
            </a:r>
          </a:p>
          <a:p>
            <a:pPr marL="0" indent="0">
              <a:buNone/>
            </a:pPr>
            <a:r>
              <a:rPr lang="en-US" dirty="0"/>
              <a:t>  Do the specialized skills contribute to a business-like initiative? </a:t>
            </a:r>
          </a:p>
          <a:p>
            <a:pPr marL="0" indent="0">
              <a:buNone/>
            </a:pPr>
            <a:endParaRPr lang="en-US" dirty="0"/>
          </a:p>
          <a:p>
            <a:r>
              <a:rPr lang="en-US" dirty="0"/>
              <a:t>Is worker dependent on training from potential employer?</a:t>
            </a:r>
          </a:p>
          <a:p>
            <a:endParaRPr lang="en-US" dirty="0"/>
          </a:p>
          <a:p>
            <a:r>
              <a:rPr lang="en-US" dirty="0"/>
              <a:t>Ex: Roofing Contractor hiring an excavation contractor.</a:t>
            </a:r>
          </a:p>
          <a:p>
            <a:pPr marL="0" indent="0">
              <a:buNone/>
            </a:pPr>
            <a:endParaRPr lang="en-US" dirty="0"/>
          </a:p>
        </p:txBody>
      </p:sp>
    </p:spTree>
    <p:extLst>
      <p:ext uri="{BB962C8B-B14F-4D97-AF65-F5344CB8AC3E}">
        <p14:creationId xmlns:p14="http://schemas.microsoft.com/office/powerpoint/2010/main" val="3650348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AE5C9-C916-E243-8CA0-2149C7FE9CF5}"/>
              </a:ext>
            </a:extLst>
          </p:cNvPr>
          <p:cNvSpPr>
            <a:spLocks noGrp="1"/>
          </p:cNvSpPr>
          <p:nvPr>
            <p:ph type="title"/>
          </p:nvPr>
        </p:nvSpPr>
        <p:spPr>
          <a:xfrm>
            <a:off x="1484311" y="330201"/>
            <a:ext cx="10018713" cy="685800"/>
          </a:xfrm>
        </p:spPr>
        <p:txBody>
          <a:bodyPr>
            <a:noAutofit/>
          </a:bodyPr>
          <a:lstStyle/>
          <a:p>
            <a:r>
              <a:rPr lang="en-US" dirty="0"/>
              <a:t>Practice Tip:  Consider other factors also</a:t>
            </a:r>
          </a:p>
        </p:txBody>
      </p:sp>
      <p:sp>
        <p:nvSpPr>
          <p:cNvPr id="3" name="Content Placeholder 2">
            <a:extLst>
              <a:ext uri="{FF2B5EF4-FFF2-40B4-BE49-F238E27FC236}">
                <a16:creationId xmlns:a16="http://schemas.microsoft.com/office/drawing/2014/main" id="{3B0BE79A-B8F2-FE35-E71B-58ABE70B8DFD}"/>
              </a:ext>
            </a:extLst>
          </p:cNvPr>
          <p:cNvSpPr>
            <a:spLocks noGrp="1"/>
          </p:cNvSpPr>
          <p:nvPr>
            <p:ph idx="1"/>
          </p:nvPr>
        </p:nvSpPr>
        <p:spPr>
          <a:xfrm>
            <a:off x="1799271" y="1153161"/>
            <a:ext cx="10515600" cy="5861303"/>
          </a:xfrm>
        </p:spPr>
        <p:txBody>
          <a:bodyPr>
            <a:noAutofit/>
          </a:bodyPr>
          <a:lstStyle/>
          <a:p>
            <a:pPr lvl="1">
              <a:spcBef>
                <a:spcPts val="0"/>
              </a:spcBef>
              <a:spcAft>
                <a:spcPts val="0"/>
              </a:spcAft>
            </a:pPr>
            <a:r>
              <a:rPr lang="en-US" dirty="0"/>
              <a:t>Contract stating there is an independent contractor relationship</a:t>
            </a:r>
          </a:p>
          <a:p>
            <a:pPr lvl="2">
              <a:spcBef>
                <a:spcPts val="0"/>
              </a:spcBef>
              <a:spcAft>
                <a:spcPts val="0"/>
              </a:spcAft>
            </a:pPr>
            <a:r>
              <a:rPr lang="en-US" sz="2000" dirty="0">
                <a:latin typeface="Tahoma" panose="020B0604030504040204" pitchFamily="34" charset="0"/>
                <a:ea typeface="Tahoma" panose="020B0604030504040204" pitchFamily="34" charset="0"/>
                <a:cs typeface="Tahoma" panose="020B0604030504040204" pitchFamily="34" charset="0"/>
              </a:rPr>
              <a:t>Work orders</a:t>
            </a:r>
          </a:p>
          <a:p>
            <a:pPr lvl="1">
              <a:spcBef>
                <a:spcPts val="0"/>
              </a:spcBef>
              <a:spcAft>
                <a:spcPts val="0"/>
              </a:spcAft>
            </a:pPr>
            <a:endParaRPr lang="en-US" dirty="0"/>
          </a:p>
          <a:p>
            <a:pPr lvl="1">
              <a:spcBef>
                <a:spcPts val="0"/>
              </a:spcBef>
              <a:spcAft>
                <a:spcPts val="0"/>
              </a:spcAft>
            </a:pPr>
            <a:r>
              <a:rPr lang="en-US" dirty="0"/>
              <a:t>Paid by the hour vs. paid by method tied to worker’s productivity</a:t>
            </a:r>
          </a:p>
          <a:p>
            <a:pPr marR="0" lvl="2">
              <a:spcBef>
                <a:spcPts val="0"/>
              </a:spcBef>
              <a:spcAft>
                <a:spcPts val="0"/>
              </a:spcAft>
              <a:buFont typeface="Arial" panose="020B0604020202020204" pitchFamily="34" charset="0"/>
              <a:buChar char="•"/>
            </a:pPr>
            <a:r>
              <a:rPr lang="en-US" sz="2000" dirty="0">
                <a:latin typeface="Tahoma" panose="020B0604030504040204" pitchFamily="34" charset="0"/>
                <a:ea typeface="Tahoma" panose="020B0604030504040204" pitchFamily="34" charset="0"/>
                <a:cs typeface="Tahoma" panose="020B0604030504040204" pitchFamily="34" charset="0"/>
              </a:rPr>
              <a:t>Ex. Paid by square foot, the faster they work the more they make.  </a:t>
            </a:r>
          </a:p>
          <a:p>
            <a:pPr marL="1143000" marR="0" lvl="2" indent="-228600">
              <a:spcBef>
                <a:spcPts val="0"/>
              </a:spcBef>
              <a:spcAft>
                <a:spcPts val="0"/>
              </a:spcAft>
              <a:buFont typeface="Wingdings" panose="05000000000000000000" pitchFamily="2" charset="2"/>
              <a:buChar char=""/>
            </a:pPr>
            <a:endParaRPr lang="en-US" sz="2000" dirty="0">
              <a:latin typeface="Tahoma" panose="020B0604030504040204" pitchFamily="34" charset="0"/>
              <a:ea typeface="Tahoma" panose="020B0604030504040204" pitchFamily="34" charset="0"/>
              <a:cs typeface="Tahoma" panose="020B0604030504040204" pitchFamily="34" charset="0"/>
            </a:endParaRPr>
          </a:p>
          <a:p>
            <a:pPr lvl="1">
              <a:spcBef>
                <a:spcPts val="0"/>
              </a:spcBef>
              <a:spcAft>
                <a:spcPts val="0"/>
              </a:spcAft>
            </a:pPr>
            <a:r>
              <a:rPr lang="en-US" dirty="0"/>
              <a:t>Use of 1099</a:t>
            </a:r>
          </a:p>
          <a:p>
            <a:pPr>
              <a:spcBef>
                <a:spcPts val="0"/>
              </a:spcBef>
              <a:spcAft>
                <a:spcPts val="0"/>
              </a:spcAft>
            </a:pPr>
            <a:endParaRPr lang="en-US" sz="2000" dirty="0"/>
          </a:p>
          <a:p>
            <a:pPr lvl="1">
              <a:spcBef>
                <a:spcPts val="0"/>
              </a:spcBef>
              <a:spcAft>
                <a:spcPts val="0"/>
              </a:spcAft>
            </a:pPr>
            <a:r>
              <a:rPr lang="en-US" dirty="0"/>
              <a:t>Whether worker carries his or her own insurance (GL and WC)</a:t>
            </a:r>
          </a:p>
          <a:p>
            <a:pPr marL="457200" lvl="1" indent="0">
              <a:spcBef>
                <a:spcPts val="0"/>
              </a:spcBef>
              <a:spcAft>
                <a:spcPts val="0"/>
              </a:spcAft>
              <a:buNone/>
            </a:pPr>
            <a:endParaRPr lang="en-US" dirty="0"/>
          </a:p>
          <a:p>
            <a:pPr lvl="1">
              <a:spcBef>
                <a:spcPts val="0"/>
              </a:spcBef>
              <a:spcAft>
                <a:spcPts val="0"/>
              </a:spcAft>
            </a:pPr>
            <a:r>
              <a:rPr lang="en-US" dirty="0"/>
              <a:t>Whether worker has formed a business and filed with Secretary of </a:t>
            </a:r>
            <a:br>
              <a:rPr lang="en-US" dirty="0"/>
            </a:br>
            <a:r>
              <a:rPr lang="en-US" dirty="0"/>
              <a:t>State</a:t>
            </a:r>
          </a:p>
          <a:p>
            <a:pPr marL="457200" lvl="1" indent="0">
              <a:spcBef>
                <a:spcPts val="0"/>
              </a:spcBef>
              <a:spcAft>
                <a:spcPts val="0"/>
              </a:spcAft>
              <a:buNone/>
            </a:pPr>
            <a:endParaRPr lang="en-US" dirty="0"/>
          </a:p>
          <a:p>
            <a:pPr lvl="1">
              <a:spcBef>
                <a:spcPts val="0"/>
              </a:spcBef>
              <a:spcAft>
                <a:spcPts val="0"/>
              </a:spcAft>
            </a:pPr>
            <a:r>
              <a:rPr lang="en-US" dirty="0"/>
              <a:t>Does worker issue an invoice to the proposed employer?</a:t>
            </a:r>
          </a:p>
          <a:p>
            <a:pPr marL="457200" lvl="1" indent="0">
              <a:spcBef>
                <a:spcPts val="0"/>
              </a:spcBef>
              <a:spcAft>
                <a:spcPts val="0"/>
              </a:spcAft>
              <a:buNone/>
            </a:pPr>
            <a:endParaRPr lang="en-US" dirty="0"/>
          </a:p>
          <a:p>
            <a:pPr lvl="1">
              <a:spcBef>
                <a:spcPts val="0"/>
              </a:spcBef>
              <a:spcAft>
                <a:spcPts val="0"/>
              </a:spcAft>
            </a:pPr>
            <a:r>
              <a:rPr lang="en-US" dirty="0"/>
              <a:t>Does contractor bring its own equipment?</a:t>
            </a:r>
          </a:p>
          <a:p>
            <a:pPr>
              <a:spcBef>
                <a:spcPts val="0"/>
              </a:spcBef>
              <a:spcAft>
                <a:spcPts val="0"/>
              </a:spcAft>
            </a:pPr>
            <a:endParaRPr lang="en-US" sz="2000" dirty="0"/>
          </a:p>
        </p:txBody>
      </p:sp>
    </p:spTree>
    <p:extLst>
      <p:ext uri="{BB962C8B-B14F-4D97-AF65-F5344CB8AC3E}">
        <p14:creationId xmlns:p14="http://schemas.microsoft.com/office/powerpoint/2010/main" val="16170980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650ED-4E45-B985-2B64-3FD3306A4F6D}"/>
              </a:ext>
            </a:extLst>
          </p:cNvPr>
          <p:cNvSpPr>
            <a:spLocks noGrp="1"/>
          </p:cNvSpPr>
          <p:nvPr>
            <p:ph type="title"/>
          </p:nvPr>
        </p:nvSpPr>
        <p:spPr>
          <a:xfrm>
            <a:off x="-146304" y="1"/>
            <a:ext cx="12338304" cy="1341119"/>
          </a:xfrm>
        </p:spPr>
        <p:txBody>
          <a:bodyPr>
            <a:noAutofit/>
          </a:bodyPr>
          <a:lstStyle/>
          <a:p>
            <a:pPr algn="ctr"/>
            <a:br>
              <a:rPr lang="en-US" sz="3800" dirty="0"/>
            </a:br>
            <a:r>
              <a:rPr lang="en-US" sz="3800" dirty="0"/>
              <a:t>Employment relationship if at least </a:t>
            </a:r>
            <a:r>
              <a:rPr lang="en-US" sz="3800" b="1" dirty="0"/>
              <a:t>10</a:t>
            </a:r>
            <a:r>
              <a:rPr lang="en-US" sz="3800" dirty="0"/>
              <a:t> of the following apply:</a:t>
            </a:r>
          </a:p>
        </p:txBody>
      </p:sp>
      <p:sp>
        <p:nvSpPr>
          <p:cNvPr id="3" name="Content Placeholder 2">
            <a:extLst>
              <a:ext uri="{FF2B5EF4-FFF2-40B4-BE49-F238E27FC236}">
                <a16:creationId xmlns:a16="http://schemas.microsoft.com/office/drawing/2014/main" id="{82258810-3FA5-EAD5-4AF8-8790C8A22857}"/>
              </a:ext>
            </a:extLst>
          </p:cNvPr>
          <p:cNvSpPr>
            <a:spLocks noGrp="1"/>
          </p:cNvSpPr>
          <p:nvPr>
            <p:ph idx="1"/>
          </p:nvPr>
        </p:nvSpPr>
        <p:spPr>
          <a:xfrm>
            <a:off x="1376680" y="1493520"/>
            <a:ext cx="10408920" cy="5567679"/>
          </a:xfrm>
        </p:spPr>
        <p:txBody>
          <a:bodyPr>
            <a:noAutofit/>
          </a:bodyPr>
          <a:lstStyle/>
          <a:p>
            <a:pPr marL="0" indent="0">
              <a:buNone/>
            </a:pPr>
            <a:endParaRPr lang="en-US" sz="1700" dirty="0"/>
          </a:p>
          <a:p>
            <a:pPr marL="457200" lvl="1" indent="0">
              <a:lnSpc>
                <a:spcPct val="120000"/>
              </a:lnSpc>
              <a:spcBef>
                <a:spcPts val="1200"/>
              </a:spcBef>
              <a:spcAft>
                <a:spcPts val="0"/>
              </a:spcAft>
              <a:buNone/>
            </a:pPr>
            <a:r>
              <a:rPr lang="en-US" sz="1700" dirty="0"/>
              <a:t>(i) The person is required to comply with instructions from the other contracting party regarding the manner or method of performing services;</a:t>
            </a:r>
          </a:p>
          <a:p>
            <a:pPr marL="457200" lvl="1" indent="0">
              <a:lnSpc>
                <a:spcPct val="120000"/>
              </a:lnSpc>
              <a:spcBef>
                <a:spcPts val="1200"/>
              </a:spcBef>
              <a:spcAft>
                <a:spcPts val="0"/>
              </a:spcAft>
              <a:buNone/>
            </a:pPr>
            <a:r>
              <a:rPr lang="en-US" sz="1700" dirty="0"/>
              <a:t>(ii) The person is required by the other contracting party to have particular training;</a:t>
            </a:r>
          </a:p>
          <a:p>
            <a:pPr marL="457200" lvl="1" indent="0">
              <a:lnSpc>
                <a:spcPct val="120000"/>
              </a:lnSpc>
              <a:spcBef>
                <a:spcPts val="1200"/>
              </a:spcBef>
              <a:spcAft>
                <a:spcPts val="0"/>
              </a:spcAft>
              <a:buNone/>
            </a:pPr>
            <a:r>
              <a:rPr lang="en-US" sz="1700" dirty="0"/>
              <a:t>(iii) The person's services are integrated into the regular functioning of the other contracting party;</a:t>
            </a:r>
          </a:p>
          <a:p>
            <a:pPr marL="457200" lvl="1" indent="0">
              <a:lnSpc>
                <a:spcPct val="120000"/>
              </a:lnSpc>
              <a:spcBef>
                <a:spcPts val="1200"/>
              </a:spcBef>
              <a:spcAft>
                <a:spcPts val="0"/>
              </a:spcAft>
              <a:buNone/>
            </a:pPr>
            <a:r>
              <a:rPr lang="en-US" sz="1700" dirty="0"/>
              <a:t>(iv) The person is required to perform the work personally;</a:t>
            </a:r>
          </a:p>
          <a:p>
            <a:pPr marL="457200" lvl="1" indent="0">
              <a:lnSpc>
                <a:spcPct val="120000"/>
              </a:lnSpc>
              <a:spcBef>
                <a:spcPts val="1200"/>
              </a:spcBef>
              <a:spcAft>
                <a:spcPts val="0"/>
              </a:spcAft>
              <a:buNone/>
            </a:pPr>
            <a:r>
              <a:rPr lang="en-US" sz="1700" dirty="0"/>
              <a:t>(v) The person is hired, supervised, or paid by the other contracting party;</a:t>
            </a:r>
          </a:p>
          <a:p>
            <a:pPr marL="457200" lvl="1" indent="0">
              <a:lnSpc>
                <a:spcPct val="120000"/>
              </a:lnSpc>
              <a:spcBef>
                <a:spcPts val="1200"/>
              </a:spcBef>
              <a:spcAft>
                <a:spcPts val="0"/>
              </a:spcAft>
              <a:buNone/>
            </a:pPr>
            <a:r>
              <a:rPr lang="en-US" sz="1700" dirty="0"/>
              <a:t>(vi) A continuing relationship exists between the person and the other contracting party that contemplates continuing or recurring work even if the work is not full time;</a:t>
            </a:r>
          </a:p>
          <a:p>
            <a:pPr marL="457200" lvl="1" indent="0">
              <a:lnSpc>
                <a:spcPct val="120000"/>
              </a:lnSpc>
              <a:spcBef>
                <a:spcPts val="1200"/>
              </a:spcBef>
              <a:spcAft>
                <a:spcPts val="0"/>
              </a:spcAft>
              <a:buNone/>
            </a:pPr>
            <a:r>
              <a:rPr lang="en-US" sz="1700" dirty="0"/>
              <a:t>(vii) The person's hours of work are established by the other contracting party;</a:t>
            </a:r>
          </a:p>
          <a:p>
            <a:pPr marL="457200" lvl="1" indent="0">
              <a:lnSpc>
                <a:spcPct val="120000"/>
              </a:lnSpc>
              <a:spcBef>
                <a:spcPts val="1200"/>
              </a:spcBef>
              <a:spcAft>
                <a:spcPts val="0"/>
              </a:spcAft>
              <a:buNone/>
            </a:pPr>
            <a:r>
              <a:rPr lang="en-US" sz="1700" dirty="0"/>
              <a:t>(viii) The person is required to devote full time to the business of the other contracting party;</a:t>
            </a:r>
          </a:p>
          <a:p>
            <a:pPr marL="457200" lvl="1" indent="0">
              <a:lnSpc>
                <a:spcPct val="120000"/>
              </a:lnSpc>
              <a:spcBef>
                <a:spcPts val="1200"/>
              </a:spcBef>
              <a:spcAft>
                <a:spcPts val="0"/>
              </a:spcAft>
              <a:buNone/>
            </a:pPr>
            <a:r>
              <a:rPr lang="en-US" sz="1700" dirty="0"/>
              <a:t>(ix) The person is required to perform the work on the premises of the other contracting party;</a:t>
            </a:r>
          </a:p>
          <a:p>
            <a:endParaRPr lang="en-US" sz="1700" dirty="0"/>
          </a:p>
        </p:txBody>
      </p:sp>
    </p:spTree>
    <p:extLst>
      <p:ext uri="{BB962C8B-B14F-4D97-AF65-F5344CB8AC3E}">
        <p14:creationId xmlns:p14="http://schemas.microsoft.com/office/powerpoint/2010/main" val="18747370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E4127-4BAA-3DC5-AA2F-C64E65D87E3B}"/>
              </a:ext>
            </a:extLst>
          </p:cNvPr>
          <p:cNvSpPr>
            <a:spLocks noGrp="1"/>
          </p:cNvSpPr>
          <p:nvPr>
            <p:ph type="title"/>
          </p:nvPr>
        </p:nvSpPr>
        <p:spPr>
          <a:xfrm>
            <a:off x="838200" y="405765"/>
            <a:ext cx="10515600" cy="549275"/>
          </a:xfrm>
        </p:spPr>
        <p:txBody>
          <a:bodyPr>
            <a:normAutofit fontScale="90000"/>
          </a:bodyPr>
          <a:lstStyle/>
          <a:p>
            <a:r>
              <a:rPr lang="en-US" sz="4400" dirty="0"/>
              <a:t>10 factor test cont’d</a:t>
            </a:r>
            <a:endParaRPr lang="en-US" dirty="0"/>
          </a:p>
        </p:txBody>
      </p:sp>
      <p:sp>
        <p:nvSpPr>
          <p:cNvPr id="3" name="Content Placeholder 2">
            <a:extLst>
              <a:ext uri="{FF2B5EF4-FFF2-40B4-BE49-F238E27FC236}">
                <a16:creationId xmlns:a16="http://schemas.microsoft.com/office/drawing/2014/main" id="{845494BF-4CA2-FE08-8036-A09EF946B1C9}"/>
              </a:ext>
            </a:extLst>
          </p:cNvPr>
          <p:cNvSpPr>
            <a:spLocks noGrp="1"/>
          </p:cNvSpPr>
          <p:nvPr>
            <p:ph idx="1"/>
          </p:nvPr>
        </p:nvSpPr>
        <p:spPr>
          <a:xfrm>
            <a:off x="1254760" y="1431636"/>
            <a:ext cx="10515600" cy="5325779"/>
          </a:xfrm>
        </p:spPr>
        <p:txBody>
          <a:bodyPr>
            <a:normAutofit/>
          </a:bodyPr>
          <a:lstStyle/>
          <a:p>
            <a:pPr marL="457200" lvl="1" indent="0">
              <a:buNone/>
            </a:pPr>
            <a:r>
              <a:rPr lang="en-US" sz="1800" dirty="0"/>
              <a:t>(xi) The person is required to make oral or written reports of progress to the other contracting party;</a:t>
            </a:r>
          </a:p>
          <a:p>
            <a:pPr marL="457200" lvl="1" indent="0">
              <a:spcBef>
                <a:spcPts val="1200"/>
              </a:spcBef>
              <a:spcAft>
                <a:spcPts val="0"/>
              </a:spcAft>
              <a:buNone/>
            </a:pPr>
            <a:r>
              <a:rPr lang="en-US" sz="1800" dirty="0"/>
              <a:t>(xii) The person is paid for services on a regular basis such as hourly, weekly, or monthly;</a:t>
            </a:r>
          </a:p>
          <a:p>
            <a:pPr marL="457200" lvl="1" indent="0">
              <a:spcBef>
                <a:spcPts val="1200"/>
              </a:spcBef>
              <a:spcAft>
                <a:spcPts val="0"/>
              </a:spcAft>
              <a:buNone/>
            </a:pPr>
            <a:r>
              <a:rPr lang="en-US" sz="1800" dirty="0"/>
              <a:t>(xiii) The person's expenses are paid for by the other contracting party;</a:t>
            </a:r>
          </a:p>
          <a:p>
            <a:pPr marL="457200" lvl="1" indent="0">
              <a:spcBef>
                <a:spcPts val="1200"/>
              </a:spcBef>
              <a:spcAft>
                <a:spcPts val="0"/>
              </a:spcAft>
              <a:buNone/>
            </a:pPr>
            <a:r>
              <a:rPr lang="en-US" sz="1800" dirty="0"/>
              <a:t>(xiv) The person's tools and materials are furnished by the other contracting party;</a:t>
            </a:r>
          </a:p>
          <a:p>
            <a:pPr marL="457200" lvl="1" indent="0">
              <a:spcBef>
                <a:spcPts val="1200"/>
              </a:spcBef>
              <a:spcAft>
                <a:spcPts val="0"/>
              </a:spcAft>
              <a:buNone/>
            </a:pPr>
            <a:r>
              <a:rPr lang="en-US" sz="1800" dirty="0"/>
              <a:t>(xv) The person is provided with the facilities used to perform services;</a:t>
            </a:r>
          </a:p>
          <a:p>
            <a:pPr marL="457200" lvl="1" indent="0">
              <a:spcBef>
                <a:spcPts val="1200"/>
              </a:spcBef>
              <a:spcAft>
                <a:spcPts val="0"/>
              </a:spcAft>
              <a:buNone/>
            </a:pPr>
            <a:r>
              <a:rPr lang="en-US" sz="1800" dirty="0"/>
              <a:t>(xvi) The person does not realize a profit or suffer a loss as a result of the services provided;</a:t>
            </a:r>
          </a:p>
          <a:p>
            <a:pPr marL="457200" lvl="1" indent="0">
              <a:spcBef>
                <a:spcPts val="1200"/>
              </a:spcBef>
              <a:spcAft>
                <a:spcPts val="0"/>
              </a:spcAft>
              <a:buNone/>
            </a:pPr>
            <a:r>
              <a:rPr lang="en-US" sz="1800" dirty="0"/>
              <a:t>(xvii) The person is not performing services for a number of employers at the same time;</a:t>
            </a:r>
          </a:p>
          <a:p>
            <a:pPr marL="457200" lvl="1" indent="0">
              <a:spcBef>
                <a:spcPts val="1200"/>
              </a:spcBef>
              <a:spcAft>
                <a:spcPts val="0"/>
              </a:spcAft>
              <a:buNone/>
            </a:pPr>
            <a:r>
              <a:rPr lang="en-US" sz="1800" dirty="0"/>
              <a:t>(xviii) The person does not make the same services available to the general public;</a:t>
            </a:r>
          </a:p>
          <a:p>
            <a:pPr marL="457200" lvl="1" indent="0">
              <a:spcBef>
                <a:spcPts val="1200"/>
              </a:spcBef>
              <a:spcAft>
                <a:spcPts val="0"/>
              </a:spcAft>
              <a:buNone/>
            </a:pPr>
            <a:r>
              <a:rPr lang="en-US" sz="1800" dirty="0"/>
              <a:t>(xix) The other contracting party has a right to discharge the person;</a:t>
            </a:r>
          </a:p>
          <a:p>
            <a:pPr marL="457200" lvl="1" indent="0">
              <a:spcBef>
                <a:spcPts val="1200"/>
              </a:spcBef>
              <a:spcAft>
                <a:spcPts val="0"/>
              </a:spcAft>
              <a:buNone/>
            </a:pPr>
            <a:r>
              <a:rPr lang="en-US" sz="1800" dirty="0"/>
              <a:t>(xx) The person has the right to end the relationship with the other contracting party without incurring liability pursuant to an employment contract or agreement.</a:t>
            </a:r>
          </a:p>
          <a:p>
            <a:endParaRPr lang="en-US" sz="1800" dirty="0"/>
          </a:p>
        </p:txBody>
      </p:sp>
    </p:spTree>
    <p:extLst>
      <p:ext uri="{BB962C8B-B14F-4D97-AF65-F5344CB8AC3E}">
        <p14:creationId xmlns:p14="http://schemas.microsoft.com/office/powerpoint/2010/main" val="13882310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EAD8970-A733-F865-6538-2948BEE49337}"/>
              </a:ext>
            </a:extLst>
          </p:cNvPr>
          <p:cNvSpPr>
            <a:spLocks noGrp="1"/>
          </p:cNvSpPr>
          <p:nvPr>
            <p:ph type="ctrTitle"/>
          </p:nvPr>
        </p:nvSpPr>
        <p:spPr>
          <a:xfrm>
            <a:off x="3072384" y="1093788"/>
            <a:ext cx="8272270" cy="2967208"/>
          </a:xfrm>
        </p:spPr>
        <p:txBody>
          <a:bodyPr>
            <a:normAutofit/>
          </a:bodyPr>
          <a:lstStyle/>
          <a:p>
            <a:pPr algn="l"/>
            <a:r>
              <a:rPr lang="en-US" sz="4400" dirty="0">
                <a:latin typeface="Tahoma" panose="020B0604030504040204" pitchFamily="34" charset="0"/>
                <a:ea typeface="Tahoma" panose="020B0604030504040204" pitchFamily="34" charset="0"/>
                <a:cs typeface="Tahoma" panose="020B0604030504040204" pitchFamily="34" charset="0"/>
              </a:rPr>
              <a:t>OSHA Multi-Employer Citation Policy</a:t>
            </a:r>
          </a:p>
        </p:txBody>
      </p:sp>
    </p:spTree>
    <p:extLst>
      <p:ext uri="{BB962C8B-B14F-4D97-AF65-F5344CB8AC3E}">
        <p14:creationId xmlns:p14="http://schemas.microsoft.com/office/powerpoint/2010/main" val="39689787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18ED8-5494-728D-9E21-31B567E68160}"/>
              </a:ext>
            </a:extLst>
          </p:cNvPr>
          <p:cNvSpPr>
            <a:spLocks noGrp="1"/>
          </p:cNvSpPr>
          <p:nvPr>
            <p:ph type="title"/>
          </p:nvPr>
        </p:nvSpPr>
        <p:spPr>
          <a:xfrm>
            <a:off x="1484311" y="289561"/>
            <a:ext cx="10018713" cy="777240"/>
          </a:xfrm>
        </p:spPr>
        <p:txBody>
          <a:bodyPr/>
          <a:lstStyle/>
          <a:p>
            <a:r>
              <a:rPr lang="en-US" dirty="0"/>
              <a:t>OSHA Multi-Employer Citation Policy</a:t>
            </a:r>
          </a:p>
        </p:txBody>
      </p:sp>
      <p:sp>
        <p:nvSpPr>
          <p:cNvPr id="3" name="Content Placeholder 2">
            <a:extLst>
              <a:ext uri="{FF2B5EF4-FFF2-40B4-BE49-F238E27FC236}">
                <a16:creationId xmlns:a16="http://schemas.microsoft.com/office/drawing/2014/main" id="{869DE304-8DB6-1C0E-D645-2BAB1275D37D}"/>
              </a:ext>
            </a:extLst>
          </p:cNvPr>
          <p:cNvSpPr>
            <a:spLocks noGrp="1"/>
          </p:cNvSpPr>
          <p:nvPr>
            <p:ph idx="1"/>
          </p:nvPr>
        </p:nvSpPr>
        <p:spPr>
          <a:xfrm>
            <a:off x="2372360" y="1581784"/>
            <a:ext cx="8956040" cy="4803775"/>
          </a:xfrm>
        </p:spPr>
        <p:txBody>
          <a:bodyPr>
            <a:normAutofit/>
          </a:bodyPr>
          <a:lstStyle/>
          <a:p>
            <a:r>
              <a:rPr lang="en-US" sz="2000" dirty="0"/>
              <a:t>Pertains to multi-employer worksites</a:t>
            </a:r>
          </a:p>
          <a:p>
            <a:endParaRPr lang="en-US" sz="2000" dirty="0"/>
          </a:p>
          <a:p>
            <a:r>
              <a:rPr lang="en-US" sz="2000" dirty="0"/>
              <a:t>OSHA can (and does) cite employers even if their own employees are not exposed to a hazard</a:t>
            </a:r>
          </a:p>
          <a:p>
            <a:pPr marL="0" indent="0">
              <a:buNone/>
            </a:pPr>
            <a:endParaRPr lang="en-US" sz="2000" dirty="0"/>
          </a:p>
          <a:p>
            <a:r>
              <a:rPr lang="en-US" sz="2000" dirty="0"/>
              <a:t>Four ways to be cited: 	</a:t>
            </a:r>
          </a:p>
          <a:p>
            <a:pPr lvl="1">
              <a:lnSpc>
                <a:spcPct val="110000"/>
              </a:lnSpc>
            </a:pPr>
            <a:r>
              <a:rPr lang="en-US" dirty="0"/>
              <a:t>Creating employer</a:t>
            </a:r>
          </a:p>
          <a:p>
            <a:pPr lvl="1">
              <a:lnSpc>
                <a:spcPct val="110000"/>
              </a:lnSpc>
            </a:pPr>
            <a:r>
              <a:rPr lang="en-US" dirty="0"/>
              <a:t>Exposing employer</a:t>
            </a:r>
          </a:p>
          <a:p>
            <a:pPr lvl="1">
              <a:lnSpc>
                <a:spcPct val="110000"/>
              </a:lnSpc>
            </a:pPr>
            <a:r>
              <a:rPr lang="en-US" dirty="0"/>
              <a:t>Correcting Employer</a:t>
            </a:r>
          </a:p>
          <a:p>
            <a:pPr lvl="1">
              <a:lnSpc>
                <a:spcPct val="110000"/>
              </a:lnSpc>
            </a:pPr>
            <a:r>
              <a:rPr lang="en-US" dirty="0"/>
              <a:t>Controlling Employer</a:t>
            </a:r>
          </a:p>
          <a:p>
            <a:pPr marL="457200" lvl="1" indent="0">
              <a:lnSpc>
                <a:spcPct val="110000"/>
              </a:lnSpc>
              <a:buNone/>
            </a:pPr>
            <a:r>
              <a:rPr lang="en-US" dirty="0"/>
              <a:t>(Single employer might be cited under more than one theory)</a:t>
            </a:r>
          </a:p>
        </p:txBody>
      </p:sp>
    </p:spTree>
    <p:extLst>
      <p:ext uri="{BB962C8B-B14F-4D97-AF65-F5344CB8AC3E}">
        <p14:creationId xmlns:p14="http://schemas.microsoft.com/office/powerpoint/2010/main" val="22889569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AF396-D65C-0D20-BD8F-274212216352}"/>
              </a:ext>
            </a:extLst>
          </p:cNvPr>
          <p:cNvSpPr>
            <a:spLocks noGrp="1"/>
          </p:cNvSpPr>
          <p:nvPr>
            <p:ph type="title"/>
          </p:nvPr>
        </p:nvSpPr>
        <p:spPr>
          <a:xfrm>
            <a:off x="1484311" y="340360"/>
            <a:ext cx="10018713" cy="655320"/>
          </a:xfrm>
        </p:spPr>
        <p:txBody>
          <a:bodyPr>
            <a:normAutofit fontScale="90000"/>
          </a:bodyPr>
          <a:lstStyle/>
          <a:p>
            <a:r>
              <a:rPr lang="en-US" dirty="0"/>
              <a:t>Two Step Process</a:t>
            </a:r>
          </a:p>
        </p:txBody>
      </p:sp>
      <p:sp>
        <p:nvSpPr>
          <p:cNvPr id="3" name="Content Placeholder 2">
            <a:extLst>
              <a:ext uri="{FF2B5EF4-FFF2-40B4-BE49-F238E27FC236}">
                <a16:creationId xmlns:a16="http://schemas.microsoft.com/office/drawing/2014/main" id="{9C9132DC-336F-3787-46F9-6066392848A5}"/>
              </a:ext>
            </a:extLst>
          </p:cNvPr>
          <p:cNvSpPr>
            <a:spLocks noGrp="1"/>
          </p:cNvSpPr>
          <p:nvPr>
            <p:ph idx="1"/>
          </p:nvPr>
        </p:nvSpPr>
        <p:spPr>
          <a:xfrm>
            <a:off x="1626550" y="2138679"/>
            <a:ext cx="10018713" cy="3124201"/>
          </a:xfrm>
        </p:spPr>
        <p:txBody>
          <a:bodyPr>
            <a:normAutofit/>
          </a:bodyPr>
          <a:lstStyle/>
          <a:p>
            <a:pPr marL="514350" indent="-514350">
              <a:buSzPct val="100000"/>
              <a:buFont typeface="+mj-lt"/>
              <a:buAutoNum type="arabicPeriod"/>
            </a:pPr>
            <a:r>
              <a:rPr lang="en-US" sz="2000" dirty="0"/>
              <a:t>Is the employer a creating, exposing, correcting or controlling employer?  (If yes, go to step 2)</a:t>
            </a:r>
          </a:p>
          <a:p>
            <a:pPr marL="514350" indent="-514350">
              <a:buFont typeface="+mj-lt"/>
              <a:buAutoNum type="arabicPeriod"/>
            </a:pPr>
            <a:endParaRPr lang="en-US" sz="2000" dirty="0"/>
          </a:p>
          <a:p>
            <a:pPr marL="514350" indent="-514350">
              <a:buSzPct val="100000"/>
              <a:buFont typeface="+mj-lt"/>
              <a:buAutoNum type="arabicPeriod"/>
            </a:pPr>
            <a:r>
              <a:rPr lang="en-US" sz="2000" dirty="0"/>
              <a:t>Did the employer meet its duties and obligations with respect to OSHA requirements? </a:t>
            </a:r>
          </a:p>
          <a:p>
            <a:pPr marL="457200" lvl="1" indent="0">
              <a:buNone/>
            </a:pPr>
            <a:endParaRPr lang="en-US" dirty="0"/>
          </a:p>
          <a:p>
            <a:pPr marL="457200" lvl="1" indent="0">
              <a:buNone/>
            </a:pPr>
            <a:r>
              <a:rPr lang="en-US" dirty="0"/>
              <a:t>Requirements vary based on which category applies</a:t>
            </a:r>
          </a:p>
        </p:txBody>
      </p:sp>
    </p:spTree>
    <p:extLst>
      <p:ext uri="{BB962C8B-B14F-4D97-AF65-F5344CB8AC3E}">
        <p14:creationId xmlns:p14="http://schemas.microsoft.com/office/powerpoint/2010/main" val="17287515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2EC61-DC17-B5EE-EA8C-EBFD67BFD049}"/>
              </a:ext>
            </a:extLst>
          </p:cNvPr>
          <p:cNvSpPr>
            <a:spLocks noGrp="1"/>
          </p:cNvSpPr>
          <p:nvPr>
            <p:ph type="title"/>
          </p:nvPr>
        </p:nvSpPr>
        <p:spPr>
          <a:xfrm>
            <a:off x="1484311" y="164593"/>
            <a:ext cx="10018713" cy="1034287"/>
          </a:xfrm>
        </p:spPr>
        <p:txBody>
          <a:bodyPr/>
          <a:lstStyle/>
          <a:p>
            <a:r>
              <a:rPr lang="en-US" dirty="0"/>
              <a:t>Creating Employer</a:t>
            </a:r>
          </a:p>
        </p:txBody>
      </p:sp>
      <p:sp>
        <p:nvSpPr>
          <p:cNvPr id="3" name="Content Placeholder 2">
            <a:extLst>
              <a:ext uri="{FF2B5EF4-FFF2-40B4-BE49-F238E27FC236}">
                <a16:creationId xmlns:a16="http://schemas.microsoft.com/office/drawing/2014/main" id="{8967D8A2-9926-0A2E-18AA-6EC74D121B95}"/>
              </a:ext>
            </a:extLst>
          </p:cNvPr>
          <p:cNvSpPr>
            <a:spLocks noGrp="1"/>
          </p:cNvSpPr>
          <p:nvPr>
            <p:ph idx="1"/>
          </p:nvPr>
        </p:nvSpPr>
        <p:spPr>
          <a:xfrm>
            <a:off x="1921191" y="1664209"/>
            <a:ext cx="9295450" cy="4309872"/>
          </a:xfrm>
        </p:spPr>
        <p:txBody>
          <a:bodyPr>
            <a:normAutofit/>
          </a:bodyPr>
          <a:lstStyle/>
          <a:p>
            <a:r>
              <a:rPr lang="en-US" sz="2000" dirty="0"/>
              <a:t>Definition: The employer that caused a hazardous condition that violates an OSHA standard.  </a:t>
            </a:r>
          </a:p>
          <a:p>
            <a:endParaRPr lang="en-US" sz="2000" dirty="0"/>
          </a:p>
          <a:p>
            <a:r>
              <a:rPr lang="en-US" sz="2000" dirty="0"/>
              <a:t>Can be cited even if the none of the employer’s own employees are exposed to the hazard. </a:t>
            </a:r>
          </a:p>
          <a:p>
            <a:pPr marL="0" indent="0">
              <a:buNone/>
            </a:pPr>
            <a:endParaRPr lang="en-US" sz="2000" dirty="0"/>
          </a:p>
          <a:p>
            <a:r>
              <a:rPr lang="en-US" sz="2000" dirty="0"/>
              <a:t>Duty: Not to create a hazard.  If hazard is created, </a:t>
            </a:r>
          </a:p>
          <a:p>
            <a:pPr lvl="1"/>
            <a:r>
              <a:rPr lang="en-US" dirty="0"/>
              <a:t>immediately inform controlling employer and </a:t>
            </a:r>
          </a:p>
          <a:p>
            <a:pPr lvl="1"/>
            <a:r>
              <a:rPr lang="en-US" dirty="0"/>
              <a:t>take steps to prevent exposure to </a:t>
            </a:r>
            <a:r>
              <a:rPr lang="en-US" u="sng" dirty="0"/>
              <a:t>any</a:t>
            </a:r>
            <a:r>
              <a:rPr lang="en-US" dirty="0"/>
              <a:t> employees on site. </a:t>
            </a:r>
          </a:p>
          <a:p>
            <a:pPr lvl="1"/>
            <a:r>
              <a:rPr lang="en-US" dirty="0"/>
              <a:t>correct the hazard if authorized to do so</a:t>
            </a:r>
          </a:p>
          <a:p>
            <a:endParaRPr lang="en-US" sz="2000" dirty="0"/>
          </a:p>
        </p:txBody>
      </p:sp>
    </p:spTree>
    <p:extLst>
      <p:ext uri="{BB962C8B-B14F-4D97-AF65-F5344CB8AC3E}">
        <p14:creationId xmlns:p14="http://schemas.microsoft.com/office/powerpoint/2010/main" val="30795005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B2B2CF-1BE0-F7AF-ECF0-2A90DD2A79B3}"/>
              </a:ext>
            </a:extLst>
          </p:cNvPr>
          <p:cNvSpPr>
            <a:spLocks noGrp="1"/>
          </p:cNvSpPr>
          <p:nvPr>
            <p:ph type="title"/>
          </p:nvPr>
        </p:nvSpPr>
        <p:spPr>
          <a:xfrm>
            <a:off x="1484311" y="1"/>
            <a:ext cx="10018713" cy="1344168"/>
          </a:xfrm>
        </p:spPr>
        <p:txBody>
          <a:bodyPr/>
          <a:lstStyle/>
          <a:p>
            <a:r>
              <a:rPr lang="en-US" dirty="0"/>
              <a:t>Exposing Employer</a:t>
            </a:r>
          </a:p>
        </p:txBody>
      </p:sp>
      <p:sp>
        <p:nvSpPr>
          <p:cNvPr id="3" name="Content Placeholder 2">
            <a:extLst>
              <a:ext uri="{FF2B5EF4-FFF2-40B4-BE49-F238E27FC236}">
                <a16:creationId xmlns:a16="http://schemas.microsoft.com/office/drawing/2014/main" id="{435E305A-A7C3-D10E-C554-B12C1B997E4E}"/>
              </a:ext>
            </a:extLst>
          </p:cNvPr>
          <p:cNvSpPr>
            <a:spLocks noGrp="1"/>
          </p:cNvSpPr>
          <p:nvPr>
            <p:ph idx="1"/>
          </p:nvPr>
        </p:nvSpPr>
        <p:spPr>
          <a:xfrm>
            <a:off x="1932304" y="1088136"/>
            <a:ext cx="9570720" cy="5623559"/>
          </a:xfrm>
        </p:spPr>
        <p:txBody>
          <a:bodyPr>
            <a:normAutofit/>
          </a:bodyPr>
          <a:lstStyle/>
          <a:p>
            <a:r>
              <a:rPr lang="en-US" sz="2000" dirty="0"/>
              <a:t>Definition: An employer whose own employees are exposed to the hazard. </a:t>
            </a:r>
          </a:p>
          <a:p>
            <a:r>
              <a:rPr lang="en-US" sz="2000" dirty="0"/>
              <a:t>Duty: </a:t>
            </a:r>
          </a:p>
          <a:p>
            <a:pPr lvl="1">
              <a:lnSpc>
                <a:spcPct val="120000"/>
              </a:lnSpc>
            </a:pPr>
            <a:r>
              <a:rPr lang="en-US" dirty="0"/>
              <a:t>Exercise reasonable diligence to discover hazards; and </a:t>
            </a:r>
          </a:p>
          <a:p>
            <a:pPr lvl="1">
              <a:lnSpc>
                <a:spcPct val="120000"/>
              </a:lnSpc>
            </a:pPr>
            <a:r>
              <a:rPr lang="en-US" dirty="0"/>
              <a:t>Take steps to protect its </a:t>
            </a:r>
            <a:r>
              <a:rPr lang="en-US" u="sng" dirty="0"/>
              <a:t>own</a:t>
            </a:r>
            <a:r>
              <a:rPr lang="en-US" dirty="0"/>
              <a:t> employees from hazard; and  </a:t>
            </a:r>
          </a:p>
          <a:p>
            <a:pPr lvl="1">
              <a:lnSpc>
                <a:spcPct val="120000"/>
              </a:lnSpc>
            </a:pPr>
            <a:r>
              <a:rPr lang="en-US" dirty="0"/>
              <a:t>Correct the hazard if authorized, OR</a:t>
            </a:r>
          </a:p>
          <a:p>
            <a:pPr lvl="1">
              <a:lnSpc>
                <a:spcPct val="120000"/>
              </a:lnSpc>
            </a:pPr>
            <a:r>
              <a:rPr lang="en-US" dirty="0"/>
              <a:t>Ask controlling/creating employer to correct it, inform employees of the hazard, and take reasonable alternative protective measures up to removing employees from the jobsite.</a:t>
            </a:r>
          </a:p>
          <a:p>
            <a:pPr lvl="1">
              <a:lnSpc>
                <a:spcPct val="120000"/>
              </a:lnSpc>
            </a:pPr>
            <a:r>
              <a:rPr lang="en-US" sz="2000" dirty="0"/>
              <a:t>Train employees 1926.21(b)(2)</a:t>
            </a:r>
          </a:p>
          <a:p>
            <a:r>
              <a:rPr lang="en-US" sz="2000" dirty="0"/>
              <a:t>This is the only type of employer that can be cited for a General Duty clause violation.  </a:t>
            </a:r>
          </a:p>
        </p:txBody>
      </p:sp>
    </p:spTree>
    <p:extLst>
      <p:ext uri="{BB962C8B-B14F-4D97-AF65-F5344CB8AC3E}">
        <p14:creationId xmlns:p14="http://schemas.microsoft.com/office/powerpoint/2010/main" val="25896918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949E8-FCB2-14E2-7F08-BC33B15115DE}"/>
              </a:ext>
            </a:extLst>
          </p:cNvPr>
          <p:cNvSpPr>
            <a:spLocks noGrp="1"/>
          </p:cNvSpPr>
          <p:nvPr>
            <p:ph type="title"/>
          </p:nvPr>
        </p:nvSpPr>
        <p:spPr>
          <a:xfrm>
            <a:off x="1484311" y="350521"/>
            <a:ext cx="10018713" cy="665480"/>
          </a:xfrm>
        </p:spPr>
        <p:txBody>
          <a:bodyPr>
            <a:noAutofit/>
          </a:bodyPr>
          <a:lstStyle/>
          <a:p>
            <a:r>
              <a:rPr lang="en-US" dirty="0"/>
              <a:t>Correcting Employer</a:t>
            </a:r>
          </a:p>
        </p:txBody>
      </p:sp>
      <p:sp>
        <p:nvSpPr>
          <p:cNvPr id="3" name="Content Placeholder 2">
            <a:extLst>
              <a:ext uri="{FF2B5EF4-FFF2-40B4-BE49-F238E27FC236}">
                <a16:creationId xmlns:a16="http://schemas.microsoft.com/office/drawing/2014/main" id="{6B660A93-29D3-852A-92D3-18C8379A52CC}"/>
              </a:ext>
            </a:extLst>
          </p:cNvPr>
          <p:cNvSpPr>
            <a:spLocks noGrp="1"/>
          </p:cNvSpPr>
          <p:nvPr>
            <p:ph idx="1"/>
          </p:nvPr>
        </p:nvSpPr>
        <p:spPr>
          <a:xfrm>
            <a:off x="2455542" y="2098039"/>
            <a:ext cx="8076250" cy="3124201"/>
          </a:xfrm>
        </p:spPr>
        <p:txBody>
          <a:bodyPr>
            <a:normAutofit/>
          </a:bodyPr>
          <a:lstStyle/>
          <a:p>
            <a:r>
              <a:rPr lang="en-US" sz="2000" dirty="0"/>
              <a:t>Definition: An employer who is engaged in a common undertaking, on the same worksite, as the exposing employer and is responsible for correcting a hazard.  (Often an employer given responsibility for installing and/or maintaining particular safety/health equipment or devices.</a:t>
            </a:r>
          </a:p>
          <a:p>
            <a:pPr marL="0" indent="0">
              <a:buNone/>
            </a:pPr>
            <a:endParaRPr lang="en-US" sz="2000" dirty="0"/>
          </a:p>
          <a:p>
            <a:r>
              <a:rPr lang="en-US" sz="2000" dirty="0"/>
              <a:t>Duty: Exercise reasonable care to prevent and discover hazards and meet obligations to correct the hazard. </a:t>
            </a:r>
          </a:p>
        </p:txBody>
      </p:sp>
    </p:spTree>
    <p:extLst>
      <p:ext uri="{BB962C8B-B14F-4D97-AF65-F5344CB8AC3E}">
        <p14:creationId xmlns:p14="http://schemas.microsoft.com/office/powerpoint/2010/main" val="3197313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6D836-DBCA-6483-425F-CC58E310F108}"/>
              </a:ext>
            </a:extLst>
          </p:cNvPr>
          <p:cNvSpPr>
            <a:spLocks noGrp="1"/>
          </p:cNvSpPr>
          <p:nvPr>
            <p:ph type="ctrTitle"/>
          </p:nvPr>
        </p:nvSpPr>
        <p:spPr>
          <a:xfrm>
            <a:off x="3282696" y="451381"/>
            <a:ext cx="8068056" cy="4066540"/>
          </a:xfrm>
        </p:spPr>
        <p:txBody>
          <a:bodyPr anchor="b">
            <a:normAutofit/>
          </a:bodyPr>
          <a:lstStyle/>
          <a:p>
            <a:pPr algn="l"/>
            <a:r>
              <a:rPr lang="en-US" sz="6600" dirty="0">
                <a:latin typeface="Tahoma" panose="020B0604030504040204" pitchFamily="34" charset="0"/>
                <a:ea typeface="Tahoma" panose="020B0604030504040204" pitchFamily="34" charset="0"/>
                <a:cs typeface="Tahoma" panose="020B0604030504040204" pitchFamily="34" charset="0"/>
              </a:rPr>
              <a:t>New DOL Independent Contractor Test</a:t>
            </a:r>
          </a:p>
        </p:txBody>
      </p:sp>
    </p:spTree>
    <p:extLst>
      <p:ext uri="{BB962C8B-B14F-4D97-AF65-F5344CB8AC3E}">
        <p14:creationId xmlns:p14="http://schemas.microsoft.com/office/powerpoint/2010/main" val="10634106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4D694-0F03-C398-4C2C-8C743E668E47}"/>
              </a:ext>
            </a:extLst>
          </p:cNvPr>
          <p:cNvSpPr>
            <a:spLocks noGrp="1"/>
          </p:cNvSpPr>
          <p:nvPr>
            <p:ph type="title"/>
          </p:nvPr>
        </p:nvSpPr>
        <p:spPr>
          <a:xfrm>
            <a:off x="1484311" y="345439"/>
            <a:ext cx="10018713" cy="671577"/>
          </a:xfrm>
        </p:spPr>
        <p:txBody>
          <a:bodyPr>
            <a:noAutofit/>
          </a:bodyPr>
          <a:lstStyle/>
          <a:p>
            <a:r>
              <a:rPr lang="en-US" dirty="0"/>
              <a:t>Controlling Employer</a:t>
            </a:r>
          </a:p>
        </p:txBody>
      </p:sp>
      <p:sp>
        <p:nvSpPr>
          <p:cNvPr id="3" name="Content Placeholder 2">
            <a:extLst>
              <a:ext uri="{FF2B5EF4-FFF2-40B4-BE49-F238E27FC236}">
                <a16:creationId xmlns:a16="http://schemas.microsoft.com/office/drawing/2014/main" id="{CE854187-D813-65E2-2289-A53EC175D342}"/>
              </a:ext>
            </a:extLst>
          </p:cNvPr>
          <p:cNvSpPr>
            <a:spLocks noGrp="1"/>
          </p:cNvSpPr>
          <p:nvPr>
            <p:ph idx="1"/>
          </p:nvPr>
        </p:nvSpPr>
        <p:spPr>
          <a:xfrm>
            <a:off x="1776856" y="1098296"/>
            <a:ext cx="9726168" cy="5313299"/>
          </a:xfrm>
        </p:spPr>
        <p:txBody>
          <a:bodyPr>
            <a:noAutofit/>
          </a:bodyPr>
          <a:lstStyle/>
          <a:p>
            <a:endParaRPr lang="en-US" sz="2000" dirty="0"/>
          </a:p>
          <a:p>
            <a:r>
              <a:rPr lang="en-US" sz="2000" dirty="0"/>
              <a:t>Definition: An employer who has general supervisory authority over the worksite, including the power to correct safety and health violations itself or require others to correct them. Control can be established by contract or, in the absence of explicit contractual provisions, by the exercise of control in practice. </a:t>
            </a:r>
          </a:p>
          <a:p>
            <a:pPr marL="0" indent="0">
              <a:buNone/>
            </a:pPr>
            <a:endParaRPr lang="en-US" sz="2000" dirty="0"/>
          </a:p>
          <a:p>
            <a:r>
              <a:rPr lang="en-US" sz="2000" dirty="0"/>
              <a:t>Duty: Exercise reasonable care to prevent and detect violations on site.  </a:t>
            </a:r>
          </a:p>
          <a:p>
            <a:pPr marL="0" indent="0">
              <a:buNone/>
            </a:pPr>
            <a:endParaRPr lang="en-US" sz="2000" dirty="0"/>
          </a:p>
          <a:p>
            <a:pPr lvl="1"/>
            <a:r>
              <a:rPr lang="en-US" dirty="0"/>
              <a:t>Duty is less than what is required of an employer to protect its own employees.  </a:t>
            </a:r>
          </a:p>
          <a:p>
            <a:pPr marL="457200" lvl="1" indent="0">
              <a:buNone/>
            </a:pPr>
            <a:endParaRPr lang="en-US" dirty="0"/>
          </a:p>
          <a:p>
            <a:pPr lvl="1"/>
            <a:r>
              <a:rPr lang="en-US" dirty="0"/>
              <a:t>Controlling employer does not have to inspect as frequently and is not expected to have same level of knowledge or expertise of applicable standards as the contractor it has hired.  </a:t>
            </a:r>
          </a:p>
        </p:txBody>
      </p:sp>
    </p:spTree>
    <p:extLst>
      <p:ext uri="{BB962C8B-B14F-4D97-AF65-F5344CB8AC3E}">
        <p14:creationId xmlns:p14="http://schemas.microsoft.com/office/powerpoint/2010/main" val="38172821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0B063-9FA5-DDB7-4CC2-70A0FCAFE793}"/>
              </a:ext>
            </a:extLst>
          </p:cNvPr>
          <p:cNvSpPr>
            <a:spLocks noGrp="1"/>
          </p:cNvSpPr>
          <p:nvPr>
            <p:ph type="title"/>
          </p:nvPr>
        </p:nvSpPr>
        <p:spPr>
          <a:xfrm>
            <a:off x="1484311" y="-118872"/>
            <a:ext cx="10018713" cy="1563625"/>
          </a:xfrm>
        </p:spPr>
        <p:txBody>
          <a:bodyPr/>
          <a:lstStyle/>
          <a:p>
            <a:r>
              <a:rPr lang="en-US" dirty="0"/>
              <a:t>Evaluating the Duty of “Reasonable Care”</a:t>
            </a:r>
          </a:p>
        </p:txBody>
      </p:sp>
      <p:sp>
        <p:nvSpPr>
          <p:cNvPr id="3" name="Content Placeholder 2">
            <a:extLst>
              <a:ext uri="{FF2B5EF4-FFF2-40B4-BE49-F238E27FC236}">
                <a16:creationId xmlns:a16="http://schemas.microsoft.com/office/drawing/2014/main" id="{21D4C90E-280C-DAA4-BF84-9216C76734DC}"/>
              </a:ext>
            </a:extLst>
          </p:cNvPr>
          <p:cNvSpPr>
            <a:spLocks noGrp="1"/>
          </p:cNvSpPr>
          <p:nvPr>
            <p:ph idx="1"/>
          </p:nvPr>
        </p:nvSpPr>
        <p:spPr>
          <a:xfrm>
            <a:off x="2146614" y="662940"/>
            <a:ext cx="9356410" cy="5623561"/>
          </a:xfrm>
        </p:spPr>
        <p:txBody>
          <a:bodyPr>
            <a:normAutofit/>
          </a:bodyPr>
          <a:lstStyle/>
          <a:p>
            <a:pPr marL="514350" indent="-514350">
              <a:lnSpc>
                <a:spcPct val="110000"/>
              </a:lnSpc>
              <a:buSzPct val="100000"/>
              <a:buFont typeface="+mj-lt"/>
              <a:buAutoNum type="arabicPeriod"/>
            </a:pPr>
            <a:r>
              <a:rPr lang="en-US" sz="2000" dirty="0"/>
              <a:t>Frequency of inspections? Consider:</a:t>
            </a:r>
          </a:p>
          <a:p>
            <a:pPr marL="971550" lvl="1" indent="-514350">
              <a:lnSpc>
                <a:spcPct val="110000"/>
              </a:lnSpc>
              <a:buSzPct val="100000"/>
              <a:buFont typeface="+mj-lt"/>
              <a:buAutoNum type="alphaLcPeriod"/>
            </a:pPr>
            <a:r>
              <a:rPr lang="en-US" dirty="0"/>
              <a:t>Scope of job</a:t>
            </a:r>
          </a:p>
          <a:p>
            <a:pPr marL="971550" lvl="1" indent="-514350">
              <a:lnSpc>
                <a:spcPct val="110000"/>
              </a:lnSpc>
              <a:buSzPct val="100000"/>
              <a:buFont typeface="+mj-lt"/>
              <a:buAutoNum type="alphaLcPeriod"/>
            </a:pPr>
            <a:r>
              <a:rPr lang="en-US" dirty="0"/>
              <a:t>Nature of work </a:t>
            </a:r>
          </a:p>
          <a:p>
            <a:pPr marL="971550" lvl="1" indent="-514350">
              <a:lnSpc>
                <a:spcPct val="110000"/>
              </a:lnSpc>
              <a:buSzPct val="100000"/>
              <a:buFont typeface="+mj-lt"/>
              <a:buAutoNum type="alphaLcPeriod"/>
            </a:pPr>
            <a:r>
              <a:rPr lang="en-US" dirty="0"/>
              <a:t>Frequency that hazards will change as work progresses</a:t>
            </a:r>
          </a:p>
          <a:p>
            <a:pPr marL="971550" lvl="1" indent="-514350">
              <a:lnSpc>
                <a:spcPct val="110000"/>
              </a:lnSpc>
              <a:buSzPct val="100000"/>
              <a:buFont typeface="+mj-lt"/>
              <a:buAutoNum type="alphaLcPeriod"/>
            </a:pPr>
            <a:r>
              <a:rPr lang="en-US" dirty="0"/>
              <a:t>Controlling employer’s knowledge of contractor’s safety history and safety practices (unknown history or a poor history would require more frequent inspections)</a:t>
            </a:r>
          </a:p>
          <a:p>
            <a:pPr marL="514350" indent="-514350">
              <a:lnSpc>
                <a:spcPct val="110000"/>
              </a:lnSpc>
              <a:buSzPct val="100000"/>
              <a:buFont typeface="+mj-lt"/>
              <a:buAutoNum type="arabicPeriod"/>
            </a:pPr>
            <a:r>
              <a:rPr lang="en-US" sz="2000" dirty="0"/>
              <a:t>System for Promptly correcting hazards?</a:t>
            </a:r>
          </a:p>
          <a:p>
            <a:pPr marL="514350" indent="-514350">
              <a:lnSpc>
                <a:spcPct val="110000"/>
              </a:lnSpc>
              <a:buSzPct val="100000"/>
              <a:buFont typeface="+mj-lt"/>
              <a:buAutoNum type="arabicPeriod"/>
            </a:pPr>
            <a:r>
              <a:rPr lang="en-US" sz="2000" dirty="0"/>
              <a:t>Enforces other employer’s compliance with safety/health requirements with an effective, graduated system of enforcement and follow up inspections.  </a:t>
            </a:r>
          </a:p>
        </p:txBody>
      </p:sp>
    </p:spTree>
    <p:extLst>
      <p:ext uri="{BB962C8B-B14F-4D97-AF65-F5344CB8AC3E}">
        <p14:creationId xmlns:p14="http://schemas.microsoft.com/office/powerpoint/2010/main" val="4291386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8A242-A2BC-CDC7-6289-C879E61FFC44}"/>
              </a:ext>
            </a:extLst>
          </p:cNvPr>
          <p:cNvSpPr>
            <a:spLocks noGrp="1"/>
          </p:cNvSpPr>
          <p:nvPr>
            <p:ph type="title"/>
          </p:nvPr>
        </p:nvSpPr>
        <p:spPr>
          <a:xfrm>
            <a:off x="1484311" y="213361"/>
            <a:ext cx="10018713" cy="932688"/>
          </a:xfrm>
        </p:spPr>
        <p:txBody>
          <a:bodyPr/>
          <a:lstStyle/>
          <a:p>
            <a:r>
              <a:rPr lang="en-US" dirty="0"/>
              <a:t>Hypo #1: </a:t>
            </a:r>
          </a:p>
        </p:txBody>
      </p:sp>
      <p:sp>
        <p:nvSpPr>
          <p:cNvPr id="3" name="Content Placeholder 2">
            <a:extLst>
              <a:ext uri="{FF2B5EF4-FFF2-40B4-BE49-F238E27FC236}">
                <a16:creationId xmlns:a16="http://schemas.microsoft.com/office/drawing/2014/main" id="{31DC3104-8C41-9344-1DA2-CA287D7C3256}"/>
              </a:ext>
            </a:extLst>
          </p:cNvPr>
          <p:cNvSpPr>
            <a:spLocks noGrp="1"/>
          </p:cNvSpPr>
          <p:nvPr>
            <p:ph idx="1"/>
          </p:nvPr>
        </p:nvSpPr>
        <p:spPr>
          <a:xfrm>
            <a:off x="1805304" y="1146049"/>
            <a:ext cx="9697720" cy="5374640"/>
          </a:xfrm>
        </p:spPr>
        <p:txBody>
          <a:bodyPr>
            <a:noAutofit/>
          </a:bodyPr>
          <a:lstStyle/>
          <a:p>
            <a:pPr marL="0" indent="0">
              <a:spcBef>
                <a:spcPts val="0"/>
              </a:spcBef>
              <a:spcAft>
                <a:spcPts val="0"/>
              </a:spcAft>
              <a:buNone/>
            </a:pPr>
            <a:r>
              <a:rPr lang="en-US" sz="2000" dirty="0" err="1"/>
              <a:t>Krusty</a:t>
            </a:r>
            <a:r>
              <a:rPr lang="en-US" sz="2000" dirty="0"/>
              <a:t> Carpentry is hired by the Springfield Nuclear Power Plant to construct a small office for Mr. Burns on the mezzanine level of the Plant.  </a:t>
            </a:r>
            <a:r>
              <a:rPr lang="en-US" sz="2000" dirty="0" err="1"/>
              <a:t>Krusty</a:t>
            </a:r>
            <a:r>
              <a:rPr lang="en-US" sz="2000" dirty="0"/>
              <a:t> hoists materials to the second level, but damages perimeter guardrails on the mezzanine.  </a:t>
            </a:r>
          </a:p>
          <a:p>
            <a:pPr marL="0" indent="0">
              <a:spcBef>
                <a:spcPts val="1200"/>
              </a:spcBef>
              <a:spcAft>
                <a:spcPts val="0"/>
              </a:spcAft>
              <a:buNone/>
            </a:pPr>
            <a:r>
              <a:rPr lang="en-US" sz="2000" dirty="0" err="1"/>
              <a:t>Krusty</a:t>
            </a:r>
            <a:r>
              <a:rPr lang="en-US" sz="2000" dirty="0"/>
              <a:t> does not have authority to fix the guardrail.</a:t>
            </a:r>
          </a:p>
          <a:p>
            <a:pPr marL="0" indent="0">
              <a:spcBef>
                <a:spcPts val="1200"/>
              </a:spcBef>
              <a:spcAft>
                <a:spcPts val="0"/>
              </a:spcAft>
              <a:buNone/>
            </a:pPr>
            <a:r>
              <a:rPr lang="en-US" sz="2000" dirty="0" err="1"/>
              <a:t>Krusty</a:t>
            </a:r>
            <a:r>
              <a:rPr lang="en-US" sz="2000" dirty="0"/>
              <a:t> notifies the Plant immediately, asks the Plant to fix the guardrail, and stops work on the mezzanine until the guardrail is fixed.  All </a:t>
            </a:r>
            <a:r>
              <a:rPr lang="en-US" sz="2000" dirty="0" err="1"/>
              <a:t>Krusty</a:t>
            </a:r>
            <a:r>
              <a:rPr lang="en-US" sz="2000" dirty="0"/>
              <a:t> employees are removed from job until the guardrail is fixed.  </a:t>
            </a:r>
          </a:p>
          <a:p>
            <a:pPr marL="0" indent="0">
              <a:spcBef>
                <a:spcPts val="1200"/>
              </a:spcBef>
              <a:spcAft>
                <a:spcPts val="0"/>
              </a:spcAft>
              <a:buNone/>
            </a:pPr>
            <a:r>
              <a:rPr lang="en-US" sz="2000" dirty="0"/>
              <a:t>The Plant does not fix the guardrail immediately.  It places orange cones in the area of the damaged guardrail to warn employees of danger.  </a:t>
            </a:r>
          </a:p>
          <a:p>
            <a:pPr marL="0" indent="0">
              <a:spcBef>
                <a:spcPts val="1200"/>
              </a:spcBef>
              <a:spcAft>
                <a:spcPts val="0"/>
              </a:spcAft>
              <a:buNone/>
            </a:pPr>
            <a:r>
              <a:rPr lang="en-US" sz="2000" dirty="0"/>
              <a:t>Before the guardrail is fixed, Homer Simpson falls from the mezzanine and is seriously injured.</a:t>
            </a:r>
          </a:p>
          <a:p>
            <a:pPr marL="0" indent="0">
              <a:spcBef>
                <a:spcPts val="1200"/>
              </a:spcBef>
              <a:spcAft>
                <a:spcPts val="0"/>
              </a:spcAft>
              <a:buNone/>
            </a:pPr>
            <a:r>
              <a:rPr lang="en-US" sz="2000" dirty="0"/>
              <a:t>Homer is an employee of </a:t>
            </a:r>
            <a:r>
              <a:rPr lang="en-US" sz="2000" dirty="0" err="1"/>
              <a:t>Krusty</a:t>
            </a:r>
            <a:r>
              <a:rPr lang="en-US" sz="2000" dirty="0"/>
              <a:t>?</a:t>
            </a:r>
          </a:p>
          <a:p>
            <a:pPr marL="0" indent="0">
              <a:spcBef>
                <a:spcPts val="1200"/>
              </a:spcBef>
              <a:spcAft>
                <a:spcPts val="0"/>
              </a:spcAft>
              <a:buNone/>
            </a:pPr>
            <a:r>
              <a:rPr lang="en-US" sz="2000" dirty="0"/>
              <a:t>Homer is an employee of power plant?</a:t>
            </a:r>
          </a:p>
        </p:txBody>
      </p:sp>
    </p:spTree>
    <p:extLst>
      <p:ext uri="{BB962C8B-B14F-4D97-AF65-F5344CB8AC3E}">
        <p14:creationId xmlns:p14="http://schemas.microsoft.com/office/powerpoint/2010/main" val="15913570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8470E-AFFB-3A21-8F68-4BD6BD892088}"/>
              </a:ext>
            </a:extLst>
          </p:cNvPr>
          <p:cNvSpPr>
            <a:spLocks noGrp="1"/>
          </p:cNvSpPr>
          <p:nvPr>
            <p:ph type="title"/>
          </p:nvPr>
        </p:nvSpPr>
        <p:spPr>
          <a:xfrm>
            <a:off x="1484310" y="342390"/>
            <a:ext cx="10018713" cy="696977"/>
          </a:xfrm>
        </p:spPr>
        <p:txBody>
          <a:bodyPr>
            <a:noAutofit/>
          </a:bodyPr>
          <a:lstStyle/>
          <a:p>
            <a:r>
              <a:rPr lang="en-US" dirty="0"/>
              <a:t>Who will he/she cite?  </a:t>
            </a:r>
          </a:p>
        </p:txBody>
      </p:sp>
      <p:sp>
        <p:nvSpPr>
          <p:cNvPr id="3" name="Content Placeholder 2">
            <a:extLst>
              <a:ext uri="{FF2B5EF4-FFF2-40B4-BE49-F238E27FC236}">
                <a16:creationId xmlns:a16="http://schemas.microsoft.com/office/drawing/2014/main" id="{3FCBFD3C-C881-45CF-C9D8-661A637DC1D4}"/>
              </a:ext>
            </a:extLst>
          </p:cNvPr>
          <p:cNvSpPr>
            <a:spLocks noGrp="1"/>
          </p:cNvSpPr>
          <p:nvPr>
            <p:ph idx="1"/>
          </p:nvPr>
        </p:nvSpPr>
        <p:spPr>
          <a:xfrm>
            <a:off x="2347911" y="1848105"/>
            <a:ext cx="5526090" cy="3770376"/>
          </a:xfrm>
        </p:spPr>
        <p:txBody>
          <a:bodyPr>
            <a:noAutofit/>
          </a:bodyPr>
          <a:lstStyle/>
          <a:p>
            <a:r>
              <a:rPr lang="en-US" sz="2000" dirty="0" err="1"/>
              <a:t>Krusty</a:t>
            </a:r>
            <a:r>
              <a:rPr lang="en-US" sz="2000" dirty="0"/>
              <a:t> Construction Company?  </a:t>
            </a:r>
          </a:p>
          <a:p>
            <a:pPr lvl="1"/>
            <a:r>
              <a:rPr lang="en-US" dirty="0"/>
              <a:t>What category?</a:t>
            </a:r>
          </a:p>
          <a:p>
            <a:pPr lvl="2"/>
            <a:r>
              <a:rPr lang="en-US" sz="2000" dirty="0">
                <a:latin typeface="Tahoma" panose="020B0604030504040204" pitchFamily="34" charset="0"/>
                <a:ea typeface="Tahoma" panose="020B0604030504040204" pitchFamily="34" charset="0"/>
                <a:cs typeface="Tahoma" panose="020B0604030504040204" pitchFamily="34" charset="0"/>
              </a:rPr>
              <a:t>Creating employer. </a:t>
            </a:r>
          </a:p>
          <a:p>
            <a:pPr lvl="1"/>
            <a:r>
              <a:rPr lang="en-US" dirty="0"/>
              <a:t>Duty met?  </a:t>
            </a:r>
          </a:p>
          <a:p>
            <a:r>
              <a:rPr lang="en-US" sz="2000" dirty="0"/>
              <a:t>Springfield Nuclear Power Plant?</a:t>
            </a:r>
          </a:p>
          <a:p>
            <a:pPr lvl="1"/>
            <a:r>
              <a:rPr lang="en-US" dirty="0"/>
              <a:t>What category? </a:t>
            </a:r>
          </a:p>
          <a:p>
            <a:pPr lvl="2"/>
            <a:r>
              <a:rPr lang="en-US" sz="2000" dirty="0">
                <a:latin typeface="Tahoma" panose="020B0604030504040204" pitchFamily="34" charset="0"/>
                <a:ea typeface="Tahoma" panose="020B0604030504040204" pitchFamily="34" charset="0"/>
                <a:cs typeface="Tahoma" panose="020B0604030504040204" pitchFamily="34" charset="0"/>
              </a:rPr>
              <a:t>Exposing Employer</a:t>
            </a:r>
          </a:p>
          <a:p>
            <a:pPr lvl="1"/>
            <a:r>
              <a:rPr lang="en-US" dirty="0"/>
              <a:t>Duty met? </a:t>
            </a:r>
          </a:p>
          <a:p>
            <a:endParaRPr lang="en-US" sz="2000" dirty="0"/>
          </a:p>
        </p:txBody>
      </p:sp>
    </p:spTree>
    <p:extLst>
      <p:ext uri="{BB962C8B-B14F-4D97-AF65-F5344CB8AC3E}">
        <p14:creationId xmlns:p14="http://schemas.microsoft.com/office/powerpoint/2010/main" val="3008094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2F07C-D67B-DD34-84D7-D33B04CAE9A7}"/>
              </a:ext>
            </a:extLst>
          </p:cNvPr>
          <p:cNvSpPr>
            <a:spLocks noGrp="1"/>
          </p:cNvSpPr>
          <p:nvPr>
            <p:ph type="title"/>
          </p:nvPr>
        </p:nvSpPr>
        <p:spPr>
          <a:xfrm>
            <a:off x="1484311" y="210121"/>
            <a:ext cx="10018713" cy="941832"/>
          </a:xfrm>
        </p:spPr>
        <p:txBody>
          <a:bodyPr/>
          <a:lstStyle/>
          <a:p>
            <a:r>
              <a:rPr lang="en-US" dirty="0"/>
              <a:t>Hypo #2</a:t>
            </a:r>
          </a:p>
        </p:txBody>
      </p:sp>
      <p:sp>
        <p:nvSpPr>
          <p:cNvPr id="3" name="Content Placeholder 2">
            <a:extLst>
              <a:ext uri="{FF2B5EF4-FFF2-40B4-BE49-F238E27FC236}">
                <a16:creationId xmlns:a16="http://schemas.microsoft.com/office/drawing/2014/main" id="{96A71BA1-4C75-291D-5BE5-2190F6C591F7}"/>
              </a:ext>
            </a:extLst>
          </p:cNvPr>
          <p:cNvSpPr>
            <a:spLocks noGrp="1"/>
          </p:cNvSpPr>
          <p:nvPr>
            <p:ph idx="1"/>
          </p:nvPr>
        </p:nvSpPr>
        <p:spPr>
          <a:xfrm>
            <a:off x="1397000" y="1493520"/>
            <a:ext cx="10515600" cy="5496243"/>
          </a:xfrm>
        </p:spPr>
        <p:txBody>
          <a:bodyPr>
            <a:normAutofit/>
          </a:bodyPr>
          <a:lstStyle/>
          <a:p>
            <a:pPr marL="0" indent="0">
              <a:buNone/>
            </a:pPr>
            <a:r>
              <a:rPr lang="en-US" sz="2000" dirty="0"/>
              <a:t>Bluey Demolition hires Bingo Abatement to remove asbestos containing insulation from piping and ductwork it needs to demolish.    </a:t>
            </a:r>
          </a:p>
          <a:p>
            <a:pPr marL="0" indent="0">
              <a:buNone/>
            </a:pPr>
            <a:endParaRPr lang="en-US" sz="2000" dirty="0"/>
          </a:p>
          <a:p>
            <a:pPr marL="0" indent="0">
              <a:buNone/>
            </a:pPr>
            <a:r>
              <a:rPr lang="en-US" sz="2000" dirty="0"/>
              <a:t>Bluey employees are working in the building while the asbestos is being removed, but are outside of the regulated area.  </a:t>
            </a:r>
          </a:p>
          <a:p>
            <a:pPr marL="0" indent="0">
              <a:buNone/>
            </a:pPr>
            <a:endParaRPr lang="en-US" sz="2000" dirty="0"/>
          </a:p>
          <a:p>
            <a:pPr marL="0" indent="0">
              <a:buNone/>
            </a:pPr>
            <a:r>
              <a:rPr lang="en-US" sz="2000" dirty="0"/>
              <a:t>Bingo fails to follow correct procedures for asbestos removal. Bluey employees are exposed to airborne asbestos above the PEL.  </a:t>
            </a:r>
          </a:p>
          <a:p>
            <a:pPr marL="0" indent="0">
              <a:buNone/>
            </a:pPr>
            <a:endParaRPr lang="en-US" sz="2000" dirty="0"/>
          </a:p>
          <a:p>
            <a:pPr marL="0" indent="0">
              <a:buNone/>
            </a:pPr>
            <a:r>
              <a:rPr lang="en-US" sz="2000" dirty="0"/>
              <a:t>Bingo employees are wearing proper respiratory protection and all other required PPE. </a:t>
            </a:r>
          </a:p>
          <a:p>
            <a:pPr marL="0" indent="0">
              <a:buNone/>
            </a:pPr>
            <a:endParaRPr lang="en-US" sz="2000" dirty="0"/>
          </a:p>
          <a:p>
            <a:pPr marL="0" indent="0">
              <a:buNone/>
            </a:pPr>
            <a:endParaRPr lang="en-US" sz="2000" dirty="0"/>
          </a:p>
          <a:p>
            <a:pPr marL="0" indent="0">
              <a:buNone/>
            </a:pPr>
            <a:endParaRPr lang="en-US" sz="2000" dirty="0"/>
          </a:p>
        </p:txBody>
      </p:sp>
    </p:spTree>
    <p:extLst>
      <p:ext uri="{BB962C8B-B14F-4D97-AF65-F5344CB8AC3E}">
        <p14:creationId xmlns:p14="http://schemas.microsoft.com/office/powerpoint/2010/main" val="11596064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F83E5-0277-3674-7C31-D3F09E34C321}"/>
              </a:ext>
            </a:extLst>
          </p:cNvPr>
          <p:cNvSpPr>
            <a:spLocks noGrp="1"/>
          </p:cNvSpPr>
          <p:nvPr>
            <p:ph type="title"/>
          </p:nvPr>
        </p:nvSpPr>
        <p:spPr>
          <a:xfrm>
            <a:off x="1484311" y="154433"/>
            <a:ext cx="10018713" cy="993648"/>
          </a:xfrm>
        </p:spPr>
        <p:txBody>
          <a:bodyPr/>
          <a:lstStyle/>
          <a:p>
            <a:r>
              <a:rPr lang="en-US" dirty="0"/>
              <a:t>Who will he/she cite?</a:t>
            </a:r>
          </a:p>
        </p:txBody>
      </p:sp>
      <p:sp>
        <p:nvSpPr>
          <p:cNvPr id="3" name="Content Placeholder 2">
            <a:extLst>
              <a:ext uri="{FF2B5EF4-FFF2-40B4-BE49-F238E27FC236}">
                <a16:creationId xmlns:a16="http://schemas.microsoft.com/office/drawing/2014/main" id="{9D179476-8F57-B5DC-2692-343396F40034}"/>
              </a:ext>
            </a:extLst>
          </p:cNvPr>
          <p:cNvSpPr>
            <a:spLocks noGrp="1"/>
          </p:cNvSpPr>
          <p:nvPr>
            <p:ph idx="1"/>
          </p:nvPr>
        </p:nvSpPr>
        <p:spPr>
          <a:xfrm>
            <a:off x="2388550" y="1066800"/>
            <a:ext cx="10018713" cy="5352287"/>
          </a:xfrm>
        </p:spPr>
        <p:txBody>
          <a:bodyPr>
            <a:noAutofit/>
          </a:bodyPr>
          <a:lstStyle/>
          <a:p>
            <a:r>
              <a:rPr lang="en-US" sz="2000" dirty="0"/>
              <a:t>Bluey Demolition?  </a:t>
            </a:r>
          </a:p>
          <a:p>
            <a:pPr lvl="1"/>
            <a:r>
              <a:rPr lang="en-US" dirty="0"/>
              <a:t>What category?</a:t>
            </a:r>
          </a:p>
          <a:p>
            <a:pPr lvl="2"/>
            <a:r>
              <a:rPr lang="en-US" sz="2000" dirty="0">
                <a:latin typeface="Tahoma" panose="020B0604030504040204" pitchFamily="34" charset="0"/>
                <a:ea typeface="Tahoma" panose="020B0604030504040204" pitchFamily="34" charset="0"/>
                <a:cs typeface="Tahoma" panose="020B0604030504040204" pitchFamily="34" charset="0"/>
              </a:rPr>
              <a:t>Exposing employer?</a:t>
            </a:r>
          </a:p>
          <a:p>
            <a:pPr lvl="1"/>
            <a:r>
              <a:rPr lang="en-US" dirty="0"/>
              <a:t>Duty met? </a:t>
            </a:r>
          </a:p>
          <a:p>
            <a:r>
              <a:rPr lang="en-US" sz="2000" dirty="0"/>
              <a:t>Bingo Abatement</a:t>
            </a:r>
          </a:p>
          <a:p>
            <a:pPr lvl="1"/>
            <a:r>
              <a:rPr lang="en-US" dirty="0"/>
              <a:t>What category? </a:t>
            </a:r>
          </a:p>
          <a:p>
            <a:pPr lvl="2"/>
            <a:r>
              <a:rPr lang="en-US" sz="2000" dirty="0">
                <a:latin typeface="Tahoma" panose="020B0604030504040204" pitchFamily="34" charset="0"/>
                <a:ea typeface="Tahoma" panose="020B0604030504040204" pitchFamily="34" charset="0"/>
                <a:cs typeface="Tahoma" panose="020B0604030504040204" pitchFamily="34" charset="0"/>
              </a:rPr>
              <a:t>Creating employer</a:t>
            </a:r>
          </a:p>
          <a:p>
            <a:pPr lvl="2"/>
            <a:r>
              <a:rPr lang="en-US" sz="2000" dirty="0">
                <a:latin typeface="Tahoma" panose="020B0604030504040204" pitchFamily="34" charset="0"/>
                <a:ea typeface="Tahoma" panose="020B0604030504040204" pitchFamily="34" charset="0"/>
                <a:cs typeface="Tahoma" panose="020B0604030504040204" pitchFamily="34" charset="0"/>
              </a:rPr>
              <a:t>Exposing employer</a:t>
            </a:r>
          </a:p>
          <a:p>
            <a:pPr lvl="1"/>
            <a:r>
              <a:rPr lang="en-US" dirty="0"/>
              <a:t>Duty met? </a:t>
            </a:r>
          </a:p>
        </p:txBody>
      </p:sp>
    </p:spTree>
    <p:extLst>
      <p:ext uri="{BB962C8B-B14F-4D97-AF65-F5344CB8AC3E}">
        <p14:creationId xmlns:p14="http://schemas.microsoft.com/office/powerpoint/2010/main" val="748786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130F1E-CD52-9DA1-1274-0E99F2A834A1}"/>
              </a:ext>
            </a:extLst>
          </p:cNvPr>
          <p:cNvSpPr>
            <a:spLocks noGrp="1"/>
          </p:cNvSpPr>
          <p:nvPr>
            <p:ph type="title"/>
          </p:nvPr>
        </p:nvSpPr>
        <p:spPr>
          <a:xfrm>
            <a:off x="1474151" y="-193039"/>
            <a:ext cx="10018713" cy="1752599"/>
          </a:xfrm>
        </p:spPr>
        <p:txBody>
          <a:bodyPr/>
          <a:lstStyle/>
          <a:p>
            <a:r>
              <a:rPr lang="en-US" dirty="0"/>
              <a:t>Hypo #3</a:t>
            </a:r>
          </a:p>
        </p:txBody>
      </p:sp>
      <p:sp>
        <p:nvSpPr>
          <p:cNvPr id="3" name="Content Placeholder 2">
            <a:extLst>
              <a:ext uri="{FF2B5EF4-FFF2-40B4-BE49-F238E27FC236}">
                <a16:creationId xmlns:a16="http://schemas.microsoft.com/office/drawing/2014/main" id="{B6F15FB8-0E71-368B-F9F6-3EBA73CAAF56}"/>
              </a:ext>
            </a:extLst>
          </p:cNvPr>
          <p:cNvSpPr>
            <a:spLocks noGrp="1"/>
          </p:cNvSpPr>
          <p:nvPr>
            <p:ph idx="1"/>
          </p:nvPr>
        </p:nvSpPr>
        <p:spPr>
          <a:xfrm>
            <a:off x="1474151" y="1254760"/>
            <a:ext cx="10018713" cy="5093208"/>
          </a:xfrm>
        </p:spPr>
        <p:txBody>
          <a:bodyPr>
            <a:normAutofit/>
          </a:bodyPr>
          <a:lstStyle/>
          <a:p>
            <a:r>
              <a:rPr lang="en-US" sz="2000" dirty="0"/>
              <a:t>Draper Scaffolding is hired to erect, inspect, maintain and dismantle scaffolds on a large-scale masonry project.  </a:t>
            </a:r>
          </a:p>
          <a:p>
            <a:r>
              <a:rPr lang="en-US" sz="2000" dirty="0"/>
              <a:t>Draper inspects all scaffolding in the morning and again in the afternoon each day.  </a:t>
            </a:r>
          </a:p>
          <a:p>
            <a:r>
              <a:rPr lang="en-US" sz="2000" dirty="0"/>
              <a:t>Other subcontractors are required to report damaged parts, missing parts, or other issues to the GC, who is to report those to Draper.  </a:t>
            </a:r>
          </a:p>
          <a:p>
            <a:r>
              <a:rPr lang="en-US" sz="2000" dirty="0"/>
              <a:t>Draper repairs damaged parts immediately after they are reported or observed.  </a:t>
            </a:r>
          </a:p>
          <a:p>
            <a:r>
              <a:rPr lang="en-US" sz="2000" dirty="0"/>
              <a:t>Masonry workers from Holloway Masonry damage a scaffold at 4 p.m., but do not report it that day because they want to finish by 5 p.m.</a:t>
            </a:r>
          </a:p>
          <a:p>
            <a:r>
              <a:rPr lang="en-US" sz="2000" dirty="0"/>
              <a:t>OSHA shows up the next morning to conduct a complaint-based inspection.  The OSHA CSHO discovers the damaged scaffold. </a:t>
            </a:r>
          </a:p>
        </p:txBody>
      </p:sp>
    </p:spTree>
    <p:extLst>
      <p:ext uri="{BB962C8B-B14F-4D97-AF65-F5344CB8AC3E}">
        <p14:creationId xmlns:p14="http://schemas.microsoft.com/office/powerpoint/2010/main" val="35660905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3A128-3A33-0646-ADF2-00330EC4783E}"/>
              </a:ext>
            </a:extLst>
          </p:cNvPr>
          <p:cNvSpPr>
            <a:spLocks noGrp="1"/>
          </p:cNvSpPr>
          <p:nvPr>
            <p:ph type="title"/>
          </p:nvPr>
        </p:nvSpPr>
        <p:spPr>
          <a:xfrm>
            <a:off x="1484311" y="146305"/>
            <a:ext cx="10018713" cy="1014984"/>
          </a:xfrm>
        </p:spPr>
        <p:txBody>
          <a:bodyPr/>
          <a:lstStyle/>
          <a:p>
            <a:r>
              <a:rPr lang="en-US" dirty="0"/>
              <a:t>Who will he/she cite? </a:t>
            </a:r>
          </a:p>
        </p:txBody>
      </p:sp>
      <p:sp>
        <p:nvSpPr>
          <p:cNvPr id="3" name="Content Placeholder 2">
            <a:extLst>
              <a:ext uri="{FF2B5EF4-FFF2-40B4-BE49-F238E27FC236}">
                <a16:creationId xmlns:a16="http://schemas.microsoft.com/office/drawing/2014/main" id="{0C9866AA-085D-FFB3-83EE-0B4222574ADD}"/>
              </a:ext>
            </a:extLst>
          </p:cNvPr>
          <p:cNvSpPr>
            <a:spLocks noGrp="1"/>
          </p:cNvSpPr>
          <p:nvPr>
            <p:ph idx="1"/>
          </p:nvPr>
        </p:nvSpPr>
        <p:spPr>
          <a:xfrm>
            <a:off x="2604008" y="1161290"/>
            <a:ext cx="6113272" cy="5468110"/>
          </a:xfrm>
        </p:spPr>
        <p:txBody>
          <a:bodyPr>
            <a:normAutofit/>
          </a:bodyPr>
          <a:lstStyle/>
          <a:p>
            <a:pPr marL="0" indent="0">
              <a:buNone/>
            </a:pPr>
            <a:r>
              <a:rPr lang="en-US" sz="2000" dirty="0"/>
              <a:t>Draper Scaffolding?</a:t>
            </a:r>
          </a:p>
          <a:p>
            <a:pPr marL="0" indent="0">
              <a:buNone/>
            </a:pPr>
            <a:r>
              <a:rPr lang="en-US" sz="2000" dirty="0"/>
              <a:t>1. What theory?</a:t>
            </a:r>
          </a:p>
          <a:p>
            <a:pPr lvl="1"/>
            <a:r>
              <a:rPr lang="en-US" dirty="0"/>
              <a:t>Correcting employer</a:t>
            </a:r>
          </a:p>
          <a:p>
            <a:pPr marL="0" indent="0">
              <a:buNone/>
            </a:pPr>
            <a:r>
              <a:rPr lang="en-US" sz="2000" dirty="0"/>
              <a:t>2. Duty met? </a:t>
            </a:r>
          </a:p>
          <a:p>
            <a:endParaRPr lang="en-US" sz="2000" dirty="0"/>
          </a:p>
          <a:p>
            <a:pPr marL="0" indent="0">
              <a:buNone/>
            </a:pPr>
            <a:r>
              <a:rPr lang="en-US" sz="2000" dirty="0"/>
              <a:t>Holloway Masonry? </a:t>
            </a:r>
          </a:p>
          <a:p>
            <a:pPr marL="0" indent="0">
              <a:buNone/>
            </a:pPr>
            <a:r>
              <a:rPr lang="en-US" sz="2000" dirty="0"/>
              <a:t>1. What theory?</a:t>
            </a:r>
          </a:p>
          <a:p>
            <a:pPr lvl="1"/>
            <a:r>
              <a:rPr lang="en-US" dirty="0"/>
              <a:t>Creating employer</a:t>
            </a:r>
          </a:p>
          <a:p>
            <a:pPr lvl="1"/>
            <a:r>
              <a:rPr lang="en-US" dirty="0"/>
              <a:t>Exposing employer</a:t>
            </a:r>
          </a:p>
          <a:p>
            <a:pPr marL="0" indent="0">
              <a:buNone/>
            </a:pPr>
            <a:r>
              <a:rPr lang="en-US" sz="2000" dirty="0"/>
              <a:t>2. Duty met?  </a:t>
            </a:r>
          </a:p>
        </p:txBody>
      </p:sp>
    </p:spTree>
    <p:extLst>
      <p:ext uri="{BB962C8B-B14F-4D97-AF65-F5344CB8AC3E}">
        <p14:creationId xmlns:p14="http://schemas.microsoft.com/office/powerpoint/2010/main" val="3866947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E67793-C21F-4220-F7BC-BF599A9368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C4645B-6376-2D7B-EF9F-19683D3EF1BF}"/>
              </a:ext>
            </a:extLst>
          </p:cNvPr>
          <p:cNvSpPr>
            <a:spLocks noGrp="1"/>
          </p:cNvSpPr>
          <p:nvPr>
            <p:ph type="title"/>
          </p:nvPr>
        </p:nvSpPr>
        <p:spPr>
          <a:xfrm>
            <a:off x="1484311" y="146305"/>
            <a:ext cx="10018713" cy="1014984"/>
          </a:xfrm>
        </p:spPr>
        <p:txBody>
          <a:bodyPr/>
          <a:lstStyle/>
          <a:p>
            <a:r>
              <a:rPr lang="en-US" dirty="0"/>
              <a:t>Who will he/she cite? </a:t>
            </a:r>
          </a:p>
        </p:txBody>
      </p:sp>
      <p:sp>
        <p:nvSpPr>
          <p:cNvPr id="3" name="Content Placeholder 2">
            <a:extLst>
              <a:ext uri="{FF2B5EF4-FFF2-40B4-BE49-F238E27FC236}">
                <a16:creationId xmlns:a16="http://schemas.microsoft.com/office/drawing/2014/main" id="{EB30C570-63E3-9194-DFD3-81893B0AE76B}"/>
              </a:ext>
            </a:extLst>
          </p:cNvPr>
          <p:cNvSpPr>
            <a:spLocks noGrp="1"/>
          </p:cNvSpPr>
          <p:nvPr>
            <p:ph idx="1"/>
          </p:nvPr>
        </p:nvSpPr>
        <p:spPr>
          <a:xfrm>
            <a:off x="2075688" y="1161290"/>
            <a:ext cx="9278112" cy="5468110"/>
          </a:xfrm>
        </p:spPr>
        <p:txBody>
          <a:bodyPr>
            <a:normAutofit/>
          </a:bodyPr>
          <a:lstStyle/>
          <a:p>
            <a:pPr marL="0" indent="0" algn="ctr">
              <a:buNone/>
            </a:pPr>
            <a:r>
              <a:rPr lang="en-US" sz="2100" dirty="0"/>
              <a:t>-OR-</a:t>
            </a:r>
          </a:p>
          <a:p>
            <a:pPr marL="0" indent="0" algn="ctr">
              <a:buNone/>
            </a:pPr>
            <a:endParaRPr lang="en-US" sz="2100" dirty="0"/>
          </a:p>
          <a:p>
            <a:r>
              <a:rPr lang="en-US" sz="2100" dirty="0"/>
              <a:t>Draper employee dismantling scaffold too close to a thermostatically controlled exhaust fan (not operating). Fan turns on and injures employee.</a:t>
            </a:r>
          </a:p>
          <a:p>
            <a:r>
              <a:rPr lang="en-US" sz="2100" dirty="0"/>
              <a:t>Draper had not been told that fan operates on thermostat, but did not ask the general contractor.</a:t>
            </a:r>
          </a:p>
          <a:p>
            <a:r>
              <a:rPr lang="en-US" sz="2100" dirty="0"/>
              <a:t>What is the violation?</a:t>
            </a:r>
          </a:p>
          <a:p>
            <a:r>
              <a:rPr lang="en-US" sz="2100" dirty="0"/>
              <a:t>Who </a:t>
            </a:r>
            <a:r>
              <a:rPr lang="en-US" sz="2100"/>
              <a:t>gets cited for </a:t>
            </a:r>
            <a:r>
              <a:rPr lang="en-US" sz="2100" dirty="0"/>
              <a:t>violation?</a:t>
            </a:r>
          </a:p>
          <a:p>
            <a:pPr lvl="2">
              <a:buFont typeface="Courier New" panose="02070309020205020404" pitchFamily="49" charset="0"/>
              <a:buChar char="o"/>
            </a:pPr>
            <a:r>
              <a:rPr lang="en-US" sz="2100" dirty="0">
                <a:latin typeface="Tahoma" panose="020B0604030504040204" pitchFamily="34" charset="0"/>
                <a:ea typeface="Tahoma" panose="020B0604030504040204" pitchFamily="34" charset="0"/>
                <a:cs typeface="Tahoma" panose="020B0604030504040204" pitchFamily="34" charset="0"/>
              </a:rPr>
              <a:t>Draper?</a:t>
            </a:r>
          </a:p>
          <a:p>
            <a:pPr lvl="2">
              <a:buFont typeface="Courier New" panose="02070309020205020404" pitchFamily="49" charset="0"/>
              <a:buChar char="o"/>
            </a:pPr>
            <a:r>
              <a:rPr lang="en-US" sz="2100" dirty="0">
                <a:latin typeface="Tahoma" panose="020B0604030504040204" pitchFamily="34" charset="0"/>
                <a:ea typeface="Tahoma" panose="020B0604030504040204" pitchFamily="34" charset="0"/>
                <a:cs typeface="Tahoma" panose="020B0604030504040204" pitchFamily="34" charset="0"/>
              </a:rPr>
              <a:t>General contractor?</a:t>
            </a:r>
          </a:p>
          <a:p>
            <a:pPr lvl="2">
              <a:buFont typeface="Courier New" panose="02070309020205020404" pitchFamily="49" charset="0"/>
              <a:buChar char="o"/>
            </a:pPr>
            <a:r>
              <a:rPr lang="en-US" sz="2100" dirty="0">
                <a:latin typeface="Tahoma" panose="020B0604030504040204" pitchFamily="34" charset="0"/>
                <a:ea typeface="Tahoma" panose="020B0604030504040204" pitchFamily="34" charset="0"/>
                <a:cs typeface="Tahoma" panose="020B0604030504040204" pitchFamily="34" charset="0"/>
              </a:rPr>
              <a:t>Owner?</a:t>
            </a:r>
          </a:p>
          <a:p>
            <a:pPr marL="0" indent="0">
              <a:buNone/>
            </a:pPr>
            <a:endParaRPr lang="en-US" sz="2100" dirty="0"/>
          </a:p>
        </p:txBody>
      </p:sp>
    </p:spTree>
    <p:extLst>
      <p:ext uri="{BB962C8B-B14F-4D97-AF65-F5344CB8AC3E}">
        <p14:creationId xmlns:p14="http://schemas.microsoft.com/office/powerpoint/2010/main" val="10560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D323C-D8A6-3566-3F72-8E8B792C5D71}"/>
              </a:ext>
            </a:extLst>
          </p:cNvPr>
          <p:cNvSpPr>
            <a:spLocks noGrp="1"/>
          </p:cNvSpPr>
          <p:nvPr>
            <p:ph type="title"/>
          </p:nvPr>
        </p:nvSpPr>
        <p:spPr>
          <a:xfrm>
            <a:off x="1484311" y="163577"/>
            <a:ext cx="10018713" cy="1024127"/>
          </a:xfrm>
        </p:spPr>
        <p:txBody>
          <a:bodyPr/>
          <a:lstStyle/>
          <a:p>
            <a:r>
              <a:rPr lang="en-US" dirty="0"/>
              <a:t>Hypo #4</a:t>
            </a:r>
          </a:p>
        </p:txBody>
      </p:sp>
      <p:sp>
        <p:nvSpPr>
          <p:cNvPr id="3" name="Content Placeholder 2">
            <a:extLst>
              <a:ext uri="{FF2B5EF4-FFF2-40B4-BE49-F238E27FC236}">
                <a16:creationId xmlns:a16="http://schemas.microsoft.com/office/drawing/2014/main" id="{CD955161-B83B-33B6-44F6-D3DED90C06AC}"/>
              </a:ext>
            </a:extLst>
          </p:cNvPr>
          <p:cNvSpPr>
            <a:spLocks noGrp="1"/>
          </p:cNvSpPr>
          <p:nvPr>
            <p:ph idx="1"/>
          </p:nvPr>
        </p:nvSpPr>
        <p:spPr>
          <a:xfrm>
            <a:off x="1397000" y="1360424"/>
            <a:ext cx="10515600" cy="5587999"/>
          </a:xfrm>
        </p:spPr>
        <p:txBody>
          <a:bodyPr>
            <a:noAutofit/>
          </a:bodyPr>
          <a:lstStyle/>
          <a:p>
            <a:r>
              <a:rPr lang="en-US" sz="1900" dirty="0" err="1"/>
              <a:t>Swifty</a:t>
            </a:r>
            <a:r>
              <a:rPr lang="en-US" sz="1900" dirty="0"/>
              <a:t> Construction Contracting serves as the GC on a large scale hospital construction project. </a:t>
            </a:r>
          </a:p>
          <a:p>
            <a:r>
              <a:rPr lang="en-US" sz="1900" dirty="0" err="1"/>
              <a:t>Swifty</a:t>
            </a:r>
            <a:r>
              <a:rPr lang="en-US" sz="1900" dirty="0"/>
              <a:t> contracted with Kelce Brothers Roofing to put a roof on the building.    </a:t>
            </a:r>
          </a:p>
          <a:p>
            <a:r>
              <a:rPr lang="en-US" sz="1900" dirty="0" err="1"/>
              <a:t>Swifty</a:t>
            </a:r>
            <a:r>
              <a:rPr lang="en-US" sz="1900" dirty="0"/>
              <a:t> requires all subcontractors &amp; their employees to attend </a:t>
            </a:r>
            <a:r>
              <a:rPr lang="en-US" sz="1900" dirty="0" err="1"/>
              <a:t>Swifty’s</a:t>
            </a:r>
            <a:r>
              <a:rPr lang="en-US" sz="1900" dirty="0"/>
              <a:t> site safety training course before starting work on the job.</a:t>
            </a:r>
          </a:p>
          <a:p>
            <a:r>
              <a:rPr lang="en-US" sz="1900" dirty="0" err="1"/>
              <a:t>Swifty’s</a:t>
            </a:r>
            <a:r>
              <a:rPr lang="en-US" sz="1900" dirty="0"/>
              <a:t> contracts with its subs allow </a:t>
            </a:r>
            <a:r>
              <a:rPr lang="en-US" sz="1900" dirty="0" err="1"/>
              <a:t>Swifty</a:t>
            </a:r>
            <a:r>
              <a:rPr lang="en-US" sz="1900" dirty="0"/>
              <a:t> to take various actions against the subs for failing to meet contract requirements, including the right to have safety non-compliance corrected by using other workers and back charging for that work. </a:t>
            </a:r>
          </a:p>
          <a:p>
            <a:r>
              <a:rPr lang="en-US" sz="1900" dirty="0" err="1"/>
              <a:t>Swifty’s</a:t>
            </a:r>
            <a:r>
              <a:rPr lang="en-US" sz="1900" dirty="0"/>
              <a:t> site supervisor walks the jobsite twice a day to look for safety issues. When the site supervisor sees subcontractor employees committing a safety violation, he is known to order  them to fix the violation, and will remove them from the job if they do not do so promptly.  </a:t>
            </a:r>
          </a:p>
          <a:p>
            <a:r>
              <a:rPr lang="en-US" sz="1900" dirty="0"/>
              <a:t>Kelce Bros. employee Travis was working on the roof without personal fall arrest or any other form of fall protection. </a:t>
            </a:r>
            <a:r>
              <a:rPr lang="en-US" sz="1900" dirty="0" err="1"/>
              <a:t>Swifty’s</a:t>
            </a:r>
            <a:r>
              <a:rPr lang="en-US" sz="1900" dirty="0"/>
              <a:t> site supervisor got called to a meeting and did not make it to the roof that morning to inspect the work.  </a:t>
            </a:r>
          </a:p>
          <a:p>
            <a:r>
              <a:rPr lang="en-US" sz="1900" dirty="0"/>
              <a:t>An OSHA CSHO spots Travis while sitting at a nearby stoplight on his way to lunch.  </a:t>
            </a:r>
          </a:p>
          <a:p>
            <a:endParaRPr lang="en-US" sz="1900" dirty="0"/>
          </a:p>
        </p:txBody>
      </p:sp>
    </p:spTree>
    <p:extLst>
      <p:ext uri="{BB962C8B-B14F-4D97-AF65-F5344CB8AC3E}">
        <p14:creationId xmlns:p14="http://schemas.microsoft.com/office/powerpoint/2010/main" val="634615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318D9-07AC-8695-87BA-5F000771A646}"/>
              </a:ext>
            </a:extLst>
          </p:cNvPr>
          <p:cNvSpPr>
            <a:spLocks noGrp="1"/>
          </p:cNvSpPr>
          <p:nvPr>
            <p:ph type="title"/>
          </p:nvPr>
        </p:nvSpPr>
        <p:spPr>
          <a:xfrm>
            <a:off x="1484311" y="246170"/>
            <a:ext cx="10018713" cy="869731"/>
          </a:xfrm>
        </p:spPr>
        <p:txBody>
          <a:bodyPr/>
          <a:lstStyle/>
          <a:p>
            <a:r>
              <a:rPr lang="en-US" dirty="0"/>
              <a:t>New DOL Independent Contractor Test</a:t>
            </a:r>
          </a:p>
        </p:txBody>
      </p:sp>
      <p:sp>
        <p:nvSpPr>
          <p:cNvPr id="3" name="Content Placeholder 2">
            <a:extLst>
              <a:ext uri="{FF2B5EF4-FFF2-40B4-BE49-F238E27FC236}">
                <a16:creationId xmlns:a16="http://schemas.microsoft.com/office/drawing/2014/main" id="{49FEAFD0-14AE-0C99-AAE3-2E7B955FEAB9}"/>
              </a:ext>
            </a:extLst>
          </p:cNvPr>
          <p:cNvSpPr>
            <a:spLocks noGrp="1"/>
          </p:cNvSpPr>
          <p:nvPr>
            <p:ph idx="1"/>
          </p:nvPr>
        </p:nvSpPr>
        <p:spPr>
          <a:xfrm>
            <a:off x="1765738" y="1227661"/>
            <a:ext cx="9588062" cy="5742099"/>
          </a:xfrm>
        </p:spPr>
        <p:txBody>
          <a:bodyPr>
            <a:normAutofit/>
          </a:bodyPr>
          <a:lstStyle/>
          <a:p>
            <a:r>
              <a:rPr lang="en-US" sz="2000" dirty="0"/>
              <a:t>Issued under the FLSA (not an OSHA rule)</a:t>
            </a:r>
          </a:p>
          <a:p>
            <a:r>
              <a:rPr lang="en-US" sz="2000" dirty="0"/>
              <a:t>Effective March 11, 2024</a:t>
            </a:r>
          </a:p>
          <a:p>
            <a:r>
              <a:rPr lang="en-US" sz="2000" dirty="0"/>
              <a:t>It’s an “economic realities” test. </a:t>
            </a:r>
          </a:p>
          <a:p>
            <a:r>
              <a:rPr lang="en-US" sz="2000" dirty="0"/>
              <a:t>How does the final rule differ from Trump era Independent Contractor Rule?</a:t>
            </a:r>
          </a:p>
          <a:p>
            <a:pPr marL="742950" marR="0" lvl="1" indent="-285750">
              <a:lnSpc>
                <a:spcPct val="107000"/>
              </a:lnSpc>
              <a:spcBef>
                <a:spcPts val="1200"/>
              </a:spcBef>
              <a:spcAft>
                <a:spcPts val="0"/>
              </a:spcAft>
              <a:buFont typeface="Courier New" panose="02070309020205020404" pitchFamily="49" charset="0"/>
              <a:buChar char="o"/>
            </a:pPr>
            <a:r>
              <a:rPr lang="en-US" dirty="0"/>
              <a:t>Returns to a totality-of-the-circumstances economic reality test: Is the worker in business for himself or is he economically dependent on employer for work? </a:t>
            </a:r>
          </a:p>
          <a:p>
            <a:pPr marL="742950" marR="0" lvl="1" indent="-285750">
              <a:lnSpc>
                <a:spcPct val="107000"/>
              </a:lnSpc>
              <a:spcBef>
                <a:spcPts val="1200"/>
              </a:spcBef>
              <a:spcAft>
                <a:spcPts val="0"/>
              </a:spcAft>
              <a:buFont typeface="Courier New" panose="02070309020205020404" pitchFamily="49" charset="0"/>
              <a:buChar char="o"/>
            </a:pPr>
            <a:r>
              <a:rPr lang="en-US" dirty="0"/>
              <a:t>Six factors, no single factor is determinative or is assigned any greater weight</a:t>
            </a:r>
          </a:p>
          <a:p>
            <a:pPr marL="1143000" marR="0" lvl="2" indent="-228600">
              <a:lnSpc>
                <a:spcPct val="107000"/>
              </a:lnSpc>
              <a:spcBef>
                <a:spcPts val="1200"/>
              </a:spcBef>
              <a:spcAft>
                <a:spcPts val="0"/>
              </a:spcAft>
              <a:buFont typeface="Wingdings" panose="05000000000000000000" pitchFamily="2" charset="2"/>
              <a:buChar char=""/>
            </a:pPr>
            <a:r>
              <a:rPr lang="en-US" sz="2000" dirty="0">
                <a:latin typeface="Tahoma" panose="020B0604030504040204" pitchFamily="34" charset="0"/>
                <a:ea typeface="Tahoma" panose="020B0604030504040204" pitchFamily="34" charset="0"/>
                <a:cs typeface="Tahoma" panose="020B0604030504040204" pitchFamily="34" charset="0"/>
              </a:rPr>
              <a:t>Previously, five factor test and two factors weighted more heavily – control and opportunity for profit and loss. </a:t>
            </a:r>
          </a:p>
          <a:p>
            <a:pPr marL="0" marR="0">
              <a:lnSpc>
                <a:spcPct val="107000"/>
              </a:lnSpc>
              <a:spcBef>
                <a:spcPts val="0"/>
              </a:spcBef>
              <a:spcAft>
                <a:spcPts val="0"/>
              </a:spcAft>
            </a:pPr>
            <a:endParaRPr lang="en-US" sz="2000" dirty="0"/>
          </a:p>
          <a:p>
            <a:endParaRPr lang="en-US" sz="2000" dirty="0"/>
          </a:p>
        </p:txBody>
      </p:sp>
    </p:spTree>
    <p:extLst>
      <p:ext uri="{BB962C8B-B14F-4D97-AF65-F5344CB8AC3E}">
        <p14:creationId xmlns:p14="http://schemas.microsoft.com/office/powerpoint/2010/main" val="39191846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A930A-621B-4D1F-1F0E-FC1C633EBE41}"/>
              </a:ext>
            </a:extLst>
          </p:cNvPr>
          <p:cNvSpPr>
            <a:spLocks noGrp="1"/>
          </p:cNvSpPr>
          <p:nvPr>
            <p:ph type="title"/>
          </p:nvPr>
        </p:nvSpPr>
        <p:spPr>
          <a:xfrm>
            <a:off x="1484311" y="228409"/>
            <a:ext cx="10018713" cy="905256"/>
          </a:xfrm>
        </p:spPr>
        <p:txBody>
          <a:bodyPr/>
          <a:lstStyle/>
          <a:p>
            <a:r>
              <a:rPr lang="en-US" dirty="0"/>
              <a:t>Who will he</a:t>
            </a:r>
            <a:r>
              <a:rPr lang="en-US"/>
              <a:t>/she </a:t>
            </a:r>
            <a:r>
              <a:rPr lang="en-US" dirty="0"/>
              <a:t>cite? </a:t>
            </a:r>
          </a:p>
        </p:txBody>
      </p:sp>
      <p:sp>
        <p:nvSpPr>
          <p:cNvPr id="3" name="Content Placeholder 2">
            <a:extLst>
              <a:ext uri="{FF2B5EF4-FFF2-40B4-BE49-F238E27FC236}">
                <a16:creationId xmlns:a16="http://schemas.microsoft.com/office/drawing/2014/main" id="{8F249B26-5748-CE62-DDA9-701D44B0FF29}"/>
              </a:ext>
            </a:extLst>
          </p:cNvPr>
          <p:cNvSpPr>
            <a:spLocks noGrp="1"/>
          </p:cNvSpPr>
          <p:nvPr>
            <p:ph idx="1"/>
          </p:nvPr>
        </p:nvSpPr>
        <p:spPr>
          <a:xfrm>
            <a:off x="2446939" y="1024128"/>
            <a:ext cx="8093456" cy="5152835"/>
          </a:xfrm>
        </p:spPr>
        <p:txBody>
          <a:bodyPr>
            <a:normAutofit/>
          </a:bodyPr>
          <a:lstStyle/>
          <a:p>
            <a:r>
              <a:rPr lang="en-US" sz="2000" dirty="0" err="1"/>
              <a:t>Swifty</a:t>
            </a:r>
            <a:r>
              <a:rPr lang="en-US" sz="2000" dirty="0"/>
              <a:t> Contracting?</a:t>
            </a:r>
          </a:p>
          <a:p>
            <a:pPr marL="457200" lvl="1" indent="0">
              <a:buNone/>
            </a:pPr>
            <a:r>
              <a:rPr lang="en-US" dirty="0"/>
              <a:t>1. What theory?</a:t>
            </a:r>
          </a:p>
          <a:p>
            <a:pPr lvl="2"/>
            <a:r>
              <a:rPr lang="en-US" sz="2000" dirty="0">
                <a:latin typeface="Tahoma" panose="020B0604030504040204" pitchFamily="34" charset="0"/>
                <a:ea typeface="Tahoma" panose="020B0604030504040204" pitchFamily="34" charset="0"/>
                <a:cs typeface="Tahoma" panose="020B0604030504040204" pitchFamily="34" charset="0"/>
              </a:rPr>
              <a:t>Controlling Employer</a:t>
            </a:r>
          </a:p>
          <a:p>
            <a:pPr marL="457200" lvl="1" indent="0">
              <a:buNone/>
            </a:pPr>
            <a:r>
              <a:rPr lang="en-US" dirty="0"/>
              <a:t>2. Duty met? </a:t>
            </a:r>
          </a:p>
          <a:p>
            <a:pPr lvl="1"/>
            <a:endParaRPr lang="en-US" dirty="0"/>
          </a:p>
          <a:p>
            <a:r>
              <a:rPr lang="en-US" sz="2000" dirty="0"/>
              <a:t>Kelce Bros. Roofing? </a:t>
            </a:r>
          </a:p>
          <a:p>
            <a:pPr marL="457200" lvl="1" indent="0">
              <a:buNone/>
            </a:pPr>
            <a:r>
              <a:rPr lang="en-US" dirty="0"/>
              <a:t>1. What theory? </a:t>
            </a:r>
          </a:p>
          <a:p>
            <a:pPr lvl="2"/>
            <a:r>
              <a:rPr lang="en-US" sz="2000" dirty="0">
                <a:latin typeface="Tahoma" panose="020B0604030504040204" pitchFamily="34" charset="0"/>
                <a:ea typeface="Tahoma" panose="020B0604030504040204" pitchFamily="34" charset="0"/>
                <a:cs typeface="Tahoma" panose="020B0604030504040204" pitchFamily="34" charset="0"/>
              </a:rPr>
              <a:t>Exposing employer</a:t>
            </a:r>
          </a:p>
          <a:p>
            <a:pPr marL="457200" lvl="1" indent="0">
              <a:buNone/>
            </a:pPr>
            <a:r>
              <a:rPr lang="en-US" dirty="0"/>
              <a:t>2. Duty met?</a:t>
            </a:r>
          </a:p>
        </p:txBody>
      </p:sp>
    </p:spTree>
    <p:extLst>
      <p:ext uri="{BB962C8B-B14F-4D97-AF65-F5344CB8AC3E}">
        <p14:creationId xmlns:p14="http://schemas.microsoft.com/office/powerpoint/2010/main" val="665139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C81C9-CDC6-90D8-4E5D-54C3671407C8}"/>
              </a:ext>
            </a:extLst>
          </p:cNvPr>
          <p:cNvSpPr>
            <a:spLocks noGrp="1"/>
          </p:cNvSpPr>
          <p:nvPr>
            <p:ph type="ctrTitle"/>
          </p:nvPr>
        </p:nvSpPr>
        <p:spPr/>
        <p:txBody>
          <a:bodyPr>
            <a:normAutofit fontScale="90000"/>
          </a:bodyPr>
          <a:lstStyle/>
          <a:p>
            <a:r>
              <a:rPr lang="en-US" i="1" dirty="0" err="1">
                <a:latin typeface="Tahoma" panose="020B0604030504040204" pitchFamily="34" charset="0"/>
                <a:ea typeface="Tahoma" panose="020B0604030504040204" pitchFamily="34" charset="0"/>
                <a:cs typeface="Tahoma" panose="020B0604030504040204" pitchFamily="34" charset="0"/>
              </a:rPr>
              <a:t>Loper</a:t>
            </a:r>
            <a:r>
              <a:rPr lang="en-US" i="1" dirty="0">
                <a:latin typeface="Tahoma" panose="020B0604030504040204" pitchFamily="34" charset="0"/>
                <a:ea typeface="Tahoma" panose="020B0604030504040204" pitchFamily="34" charset="0"/>
                <a:cs typeface="Tahoma" panose="020B0604030504040204" pitchFamily="34" charset="0"/>
              </a:rPr>
              <a:t> Bright </a:t>
            </a:r>
            <a:br>
              <a:rPr lang="en-US" i="1" dirty="0">
                <a:latin typeface="Tahoma" panose="020B0604030504040204" pitchFamily="34" charset="0"/>
                <a:ea typeface="Tahoma" panose="020B0604030504040204" pitchFamily="34" charset="0"/>
                <a:cs typeface="Tahoma" panose="020B0604030504040204" pitchFamily="34" charset="0"/>
              </a:rPr>
            </a:br>
            <a:r>
              <a:rPr lang="en-US" dirty="0">
                <a:latin typeface="Tahoma" panose="020B0604030504040204" pitchFamily="34" charset="0"/>
                <a:ea typeface="Tahoma" panose="020B0604030504040204" pitchFamily="34" charset="0"/>
                <a:cs typeface="Tahoma" panose="020B0604030504040204" pitchFamily="34" charset="0"/>
              </a:rPr>
              <a:t>(aka the case that overruled </a:t>
            </a:r>
            <a:r>
              <a:rPr lang="en-US" i="1" dirty="0">
                <a:latin typeface="Tahoma" panose="020B0604030504040204" pitchFamily="34" charset="0"/>
                <a:ea typeface="Tahoma" panose="020B0604030504040204" pitchFamily="34" charset="0"/>
                <a:cs typeface="Tahoma" panose="020B0604030504040204" pitchFamily="34" charset="0"/>
              </a:rPr>
              <a:t>Chevron</a:t>
            </a:r>
            <a:r>
              <a:rPr lang="en-US" dirty="0">
                <a:latin typeface="Tahoma" panose="020B0604030504040204" pitchFamily="34" charset="0"/>
                <a:ea typeface="Tahoma" panose="020B0604030504040204" pitchFamily="34" charset="0"/>
                <a:cs typeface="Tahoma" panose="020B0604030504040204" pitchFamily="34" charset="0"/>
              </a:rPr>
              <a:t>)</a:t>
            </a:r>
          </a:p>
        </p:txBody>
      </p:sp>
    </p:spTree>
    <p:extLst>
      <p:ext uri="{BB962C8B-B14F-4D97-AF65-F5344CB8AC3E}">
        <p14:creationId xmlns:p14="http://schemas.microsoft.com/office/powerpoint/2010/main" val="19467276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7A244-FA56-CC46-0421-77BCB17CD7CF}"/>
              </a:ext>
            </a:extLst>
          </p:cNvPr>
          <p:cNvSpPr>
            <a:spLocks noGrp="1"/>
          </p:cNvSpPr>
          <p:nvPr>
            <p:ph type="title"/>
          </p:nvPr>
        </p:nvSpPr>
        <p:spPr>
          <a:xfrm>
            <a:off x="1484311" y="299721"/>
            <a:ext cx="10018713" cy="807720"/>
          </a:xfrm>
        </p:spPr>
        <p:txBody>
          <a:bodyPr/>
          <a:lstStyle/>
          <a:p>
            <a:r>
              <a:rPr lang="en-US" i="1" dirty="0"/>
              <a:t>Chevron</a:t>
            </a:r>
            <a:r>
              <a:rPr lang="en-US" dirty="0"/>
              <a:t> approach</a:t>
            </a:r>
          </a:p>
        </p:txBody>
      </p:sp>
      <p:sp>
        <p:nvSpPr>
          <p:cNvPr id="3" name="Content Placeholder 2">
            <a:extLst>
              <a:ext uri="{FF2B5EF4-FFF2-40B4-BE49-F238E27FC236}">
                <a16:creationId xmlns:a16="http://schemas.microsoft.com/office/drawing/2014/main" id="{137B28D1-D13B-FEE8-6A28-20DDD8C1BBA4}"/>
              </a:ext>
            </a:extLst>
          </p:cNvPr>
          <p:cNvSpPr>
            <a:spLocks noGrp="1"/>
          </p:cNvSpPr>
          <p:nvPr>
            <p:ph idx="1"/>
          </p:nvPr>
        </p:nvSpPr>
        <p:spPr>
          <a:xfrm>
            <a:off x="1871780" y="1416368"/>
            <a:ext cx="9009580" cy="4691824"/>
          </a:xfrm>
        </p:spPr>
        <p:txBody>
          <a:bodyPr>
            <a:normAutofit/>
          </a:bodyPr>
          <a:lstStyle/>
          <a:p>
            <a:pPr marL="0" marR="0" indent="0">
              <a:lnSpc>
                <a:spcPct val="107000"/>
              </a:lnSpc>
              <a:spcBef>
                <a:spcPts val="0"/>
              </a:spcBef>
              <a:spcAft>
                <a:spcPts val="800"/>
              </a:spcAft>
              <a:buNone/>
            </a:pPr>
            <a:r>
              <a:rPr lang="en-US" sz="2000" dirty="0"/>
              <a:t>Two step approach:</a:t>
            </a:r>
          </a:p>
          <a:p>
            <a:pPr marL="342900" marR="0" lvl="0" indent="-342900">
              <a:lnSpc>
                <a:spcPct val="107000"/>
              </a:lnSpc>
              <a:spcBef>
                <a:spcPts val="0"/>
              </a:spcBef>
              <a:spcAft>
                <a:spcPts val="0"/>
              </a:spcAft>
              <a:buSzPct val="100000"/>
              <a:buFont typeface="+mj-lt"/>
              <a:buAutoNum type="arabicPeriod"/>
            </a:pPr>
            <a:r>
              <a:rPr lang="en-US" sz="2000" dirty="0"/>
              <a:t>Is the statute clear?  </a:t>
            </a:r>
          </a:p>
          <a:p>
            <a:pPr marR="0" indent="0">
              <a:lnSpc>
                <a:spcPct val="107000"/>
              </a:lnSpc>
              <a:spcBef>
                <a:spcPts val="0"/>
              </a:spcBef>
              <a:spcAft>
                <a:spcPts val="0"/>
              </a:spcAft>
              <a:buNone/>
            </a:pPr>
            <a:r>
              <a:rPr lang="en-US" sz="2000" dirty="0"/>
              <a:t> </a:t>
            </a:r>
          </a:p>
          <a:p>
            <a:pPr marL="457200" marR="0" lvl="1" indent="0">
              <a:lnSpc>
                <a:spcPct val="107000"/>
              </a:lnSpc>
              <a:spcBef>
                <a:spcPts val="0"/>
              </a:spcBef>
              <a:spcAft>
                <a:spcPts val="0"/>
              </a:spcAft>
              <a:buNone/>
            </a:pPr>
            <a:r>
              <a:rPr lang="en-US" dirty="0"/>
              <a:t>If so, stop here.  Statute controls and the administrative agency cannot construe it in a manner that is inconsistent with the statute. </a:t>
            </a:r>
          </a:p>
          <a:p>
            <a:pPr marL="685800" marR="0" indent="0">
              <a:lnSpc>
                <a:spcPct val="107000"/>
              </a:lnSpc>
              <a:spcBef>
                <a:spcPts val="0"/>
              </a:spcBef>
              <a:spcAft>
                <a:spcPts val="0"/>
              </a:spcAft>
              <a:buNone/>
            </a:pPr>
            <a:endParaRPr lang="en-US" sz="2000" dirty="0"/>
          </a:p>
          <a:p>
            <a:pPr marL="457200" marR="0" lvl="1" indent="0">
              <a:lnSpc>
                <a:spcPct val="107000"/>
              </a:lnSpc>
              <a:spcBef>
                <a:spcPts val="0"/>
              </a:spcBef>
              <a:spcAft>
                <a:spcPts val="0"/>
              </a:spcAft>
              <a:buNone/>
            </a:pPr>
            <a:r>
              <a:rPr lang="en-US" dirty="0"/>
              <a:t>If the statute is silent or ambiguous, proceed to next step. </a:t>
            </a:r>
          </a:p>
          <a:p>
            <a:pPr marL="457200" marR="0">
              <a:lnSpc>
                <a:spcPct val="107000"/>
              </a:lnSpc>
              <a:spcBef>
                <a:spcPts val="0"/>
              </a:spcBef>
              <a:spcAft>
                <a:spcPts val="0"/>
              </a:spcAft>
            </a:pPr>
            <a:endParaRPr lang="en-US" sz="2000" dirty="0"/>
          </a:p>
          <a:p>
            <a:pPr marL="457200" marR="0" lvl="0" indent="-457200">
              <a:lnSpc>
                <a:spcPct val="107000"/>
              </a:lnSpc>
              <a:spcBef>
                <a:spcPts val="0"/>
              </a:spcBef>
              <a:spcAft>
                <a:spcPts val="800"/>
              </a:spcAft>
              <a:buSzPct val="100000"/>
              <a:buFont typeface="+mj-lt"/>
              <a:buAutoNum type="arabicPeriod" startAt="2"/>
            </a:pPr>
            <a:r>
              <a:rPr lang="en-US" sz="2000" dirty="0"/>
              <a:t>Court must defer to the agency's interpretation if it offers a permissible construction of the statute (i.e. the court would not impose its own construction of the statute).  </a:t>
            </a:r>
          </a:p>
          <a:p>
            <a:endParaRPr lang="en-US" sz="2000" dirty="0"/>
          </a:p>
        </p:txBody>
      </p:sp>
    </p:spTree>
    <p:extLst>
      <p:ext uri="{BB962C8B-B14F-4D97-AF65-F5344CB8AC3E}">
        <p14:creationId xmlns:p14="http://schemas.microsoft.com/office/powerpoint/2010/main" val="6153404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BFA65D-3241-C642-C294-48C639F51BB8}"/>
              </a:ext>
            </a:extLst>
          </p:cNvPr>
          <p:cNvSpPr>
            <a:spLocks noGrp="1"/>
          </p:cNvSpPr>
          <p:nvPr>
            <p:ph type="title"/>
          </p:nvPr>
        </p:nvSpPr>
        <p:spPr>
          <a:xfrm>
            <a:off x="1484311" y="279401"/>
            <a:ext cx="10018713" cy="807720"/>
          </a:xfrm>
        </p:spPr>
        <p:txBody>
          <a:bodyPr/>
          <a:lstStyle/>
          <a:p>
            <a:r>
              <a:rPr lang="en-US" i="1" dirty="0" err="1"/>
              <a:t>Loper</a:t>
            </a:r>
            <a:r>
              <a:rPr lang="en-US" i="1" dirty="0"/>
              <a:t> Bright</a:t>
            </a:r>
          </a:p>
        </p:txBody>
      </p:sp>
      <p:sp>
        <p:nvSpPr>
          <p:cNvPr id="3" name="Content Placeholder 2">
            <a:extLst>
              <a:ext uri="{FF2B5EF4-FFF2-40B4-BE49-F238E27FC236}">
                <a16:creationId xmlns:a16="http://schemas.microsoft.com/office/drawing/2014/main" id="{BC43E9DA-12F8-BA16-9616-2E1227D4ABE4}"/>
              </a:ext>
            </a:extLst>
          </p:cNvPr>
          <p:cNvSpPr>
            <a:spLocks noGrp="1"/>
          </p:cNvSpPr>
          <p:nvPr>
            <p:ph idx="1"/>
          </p:nvPr>
        </p:nvSpPr>
        <p:spPr>
          <a:xfrm>
            <a:off x="1646870" y="2184401"/>
            <a:ext cx="10018713" cy="3271520"/>
          </a:xfrm>
        </p:spPr>
        <p:txBody>
          <a:bodyPr>
            <a:normAutofit/>
          </a:bodyPr>
          <a:lstStyle/>
          <a:p>
            <a:pPr marL="0" marR="0" lvl="0" indent="0">
              <a:lnSpc>
                <a:spcPct val="107000"/>
              </a:lnSpc>
              <a:spcBef>
                <a:spcPts val="0"/>
              </a:spcBef>
              <a:spcAft>
                <a:spcPts val="0"/>
              </a:spcAft>
              <a:buNone/>
            </a:pPr>
            <a:r>
              <a:rPr lang="en-US" sz="2000" dirty="0"/>
              <a:t>Question was whether the Supreme Court was required to adopt the Agency's interpretation of a regulation that applied to phishing.  </a:t>
            </a:r>
          </a:p>
          <a:p>
            <a:pPr marR="0" indent="0">
              <a:lnSpc>
                <a:spcPct val="107000"/>
              </a:lnSpc>
              <a:spcBef>
                <a:spcPts val="0"/>
              </a:spcBef>
              <a:spcAft>
                <a:spcPts val="0"/>
              </a:spcAft>
              <a:buNone/>
            </a:pPr>
            <a:r>
              <a:rPr lang="en-US" sz="2000" dirty="0"/>
              <a:t> </a:t>
            </a:r>
          </a:p>
          <a:p>
            <a:pPr marL="0" marR="0" lvl="0" indent="0">
              <a:lnSpc>
                <a:spcPct val="107000"/>
              </a:lnSpc>
              <a:spcBef>
                <a:spcPts val="0"/>
              </a:spcBef>
              <a:spcAft>
                <a:spcPts val="0"/>
              </a:spcAft>
              <a:buNone/>
            </a:pPr>
            <a:r>
              <a:rPr lang="en-US" sz="2000" dirty="0"/>
              <a:t>Held:</a:t>
            </a:r>
          </a:p>
          <a:p>
            <a:pPr marL="0" marR="0" lvl="0" indent="0">
              <a:lnSpc>
                <a:spcPct val="107000"/>
              </a:lnSpc>
              <a:spcBef>
                <a:spcPts val="0"/>
              </a:spcBef>
              <a:spcAft>
                <a:spcPts val="0"/>
              </a:spcAft>
              <a:buNone/>
            </a:pPr>
            <a:endParaRPr lang="en-US" sz="2000" dirty="0"/>
          </a:p>
          <a:p>
            <a:pPr marR="0" indent="0">
              <a:lnSpc>
                <a:spcPct val="107000"/>
              </a:lnSpc>
              <a:spcBef>
                <a:spcPts val="0"/>
              </a:spcBef>
              <a:spcAft>
                <a:spcPts val="0"/>
              </a:spcAft>
              <a:buNone/>
            </a:pPr>
            <a:r>
              <a:rPr lang="en-US" sz="2000" dirty="0"/>
              <a:t>A court must exercise its independent judgment </a:t>
            </a:r>
          </a:p>
          <a:p>
            <a:pPr marR="0" indent="0">
              <a:lnSpc>
                <a:spcPct val="107000"/>
              </a:lnSpc>
              <a:spcBef>
                <a:spcPts val="0"/>
              </a:spcBef>
              <a:spcAft>
                <a:spcPts val="0"/>
              </a:spcAft>
              <a:buNone/>
            </a:pPr>
            <a:endParaRPr lang="en-US" sz="2000" dirty="0"/>
          </a:p>
          <a:p>
            <a:pPr marR="0" indent="0">
              <a:lnSpc>
                <a:spcPct val="107000"/>
              </a:lnSpc>
              <a:spcBef>
                <a:spcPts val="0"/>
              </a:spcBef>
              <a:spcAft>
                <a:spcPts val="0"/>
              </a:spcAft>
              <a:buNone/>
            </a:pPr>
            <a:r>
              <a:rPr lang="en-US" sz="2000" dirty="0"/>
              <a:t>Court may not defer to an agency's interpretation of the law simply because the statute is ambiguous.  </a:t>
            </a:r>
          </a:p>
          <a:p>
            <a:endParaRPr lang="en-US" sz="2000" dirty="0"/>
          </a:p>
        </p:txBody>
      </p:sp>
    </p:spTree>
    <p:extLst>
      <p:ext uri="{BB962C8B-B14F-4D97-AF65-F5344CB8AC3E}">
        <p14:creationId xmlns:p14="http://schemas.microsoft.com/office/powerpoint/2010/main" val="309012003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53937-0949-2905-B8BA-AA6F78239E17}"/>
              </a:ext>
            </a:extLst>
          </p:cNvPr>
          <p:cNvSpPr>
            <a:spLocks noGrp="1"/>
          </p:cNvSpPr>
          <p:nvPr>
            <p:ph type="title"/>
          </p:nvPr>
        </p:nvSpPr>
        <p:spPr>
          <a:xfrm>
            <a:off x="1484311" y="304801"/>
            <a:ext cx="10018713" cy="751839"/>
          </a:xfrm>
        </p:spPr>
        <p:txBody>
          <a:bodyPr/>
          <a:lstStyle/>
          <a:p>
            <a:r>
              <a:rPr lang="en-US" i="1" dirty="0" err="1"/>
              <a:t>Loper</a:t>
            </a:r>
            <a:r>
              <a:rPr lang="en-US" i="1" dirty="0"/>
              <a:t> Bright</a:t>
            </a:r>
            <a:endParaRPr lang="en-US" dirty="0"/>
          </a:p>
        </p:txBody>
      </p:sp>
      <p:sp>
        <p:nvSpPr>
          <p:cNvPr id="3" name="Content Placeholder 2">
            <a:extLst>
              <a:ext uri="{FF2B5EF4-FFF2-40B4-BE49-F238E27FC236}">
                <a16:creationId xmlns:a16="http://schemas.microsoft.com/office/drawing/2014/main" id="{93D869E2-27D7-745E-0B43-CA6F09EEBC94}"/>
              </a:ext>
            </a:extLst>
          </p:cNvPr>
          <p:cNvSpPr>
            <a:spLocks noGrp="1"/>
          </p:cNvSpPr>
          <p:nvPr>
            <p:ph idx="1"/>
          </p:nvPr>
        </p:nvSpPr>
        <p:spPr>
          <a:xfrm>
            <a:off x="2246311" y="2250439"/>
            <a:ext cx="8756970" cy="3124201"/>
          </a:xfrm>
        </p:spPr>
        <p:txBody>
          <a:bodyPr>
            <a:normAutofit/>
          </a:bodyPr>
          <a:lstStyle/>
          <a:p>
            <a:pPr marL="685800" marR="0" indent="0">
              <a:lnSpc>
                <a:spcPct val="107000"/>
              </a:lnSpc>
              <a:spcBef>
                <a:spcPts val="0"/>
              </a:spcBef>
              <a:spcAft>
                <a:spcPts val="0"/>
              </a:spcAft>
              <a:buNone/>
            </a:pPr>
            <a:endParaRPr lang="en-US" sz="2000" dirty="0"/>
          </a:p>
          <a:p>
            <a:pPr marL="342900" marR="0" lvl="0" indent="-342900">
              <a:lnSpc>
                <a:spcPct val="107000"/>
              </a:lnSpc>
              <a:spcBef>
                <a:spcPts val="0"/>
              </a:spcBef>
              <a:spcAft>
                <a:spcPts val="0"/>
              </a:spcAft>
              <a:buFont typeface="Symbol" panose="05050102010706020507" pitchFamily="18" charset="2"/>
              <a:buChar char=""/>
            </a:pPr>
            <a:r>
              <a:rPr lang="en-US" sz="2000" dirty="0"/>
              <a:t>Makes it easier for opponents of federal regulations to challenge them in court.</a:t>
            </a:r>
          </a:p>
          <a:p>
            <a:pPr marL="0" marR="0" lvl="0" indent="0">
              <a:lnSpc>
                <a:spcPct val="107000"/>
              </a:lnSpc>
              <a:spcBef>
                <a:spcPts val="0"/>
              </a:spcBef>
              <a:spcAft>
                <a:spcPts val="0"/>
              </a:spcAft>
              <a:buNone/>
            </a:pPr>
            <a:endParaRPr lang="en-US" sz="2000" dirty="0"/>
          </a:p>
          <a:p>
            <a:pPr marL="342900" marR="0" lvl="0" indent="-342900">
              <a:lnSpc>
                <a:spcPct val="107000"/>
              </a:lnSpc>
              <a:spcBef>
                <a:spcPts val="0"/>
              </a:spcBef>
              <a:spcAft>
                <a:spcPts val="0"/>
              </a:spcAft>
              <a:buFont typeface="Symbol" panose="05050102010706020507" pitchFamily="18" charset="2"/>
              <a:buChar char=""/>
            </a:pPr>
            <a:r>
              <a:rPr lang="en-US" sz="2000" dirty="0"/>
              <a:t>Marks a big shift in the balance of power between the judiciary and the administrative agencies. </a:t>
            </a:r>
          </a:p>
          <a:p>
            <a:pPr marL="0" marR="0" lvl="0" indent="0">
              <a:lnSpc>
                <a:spcPct val="107000"/>
              </a:lnSpc>
              <a:spcBef>
                <a:spcPts val="0"/>
              </a:spcBef>
              <a:spcAft>
                <a:spcPts val="0"/>
              </a:spcAft>
              <a:buNone/>
            </a:pPr>
            <a:endParaRPr lang="en-US" sz="2000" dirty="0"/>
          </a:p>
          <a:p>
            <a:pPr marL="342900" marR="0" lvl="0" indent="-342900">
              <a:lnSpc>
                <a:spcPct val="107000"/>
              </a:lnSpc>
              <a:spcBef>
                <a:spcPts val="0"/>
              </a:spcBef>
              <a:spcAft>
                <a:spcPts val="0"/>
              </a:spcAft>
              <a:buFont typeface="Symbol" panose="05050102010706020507" pitchFamily="18" charset="2"/>
              <a:buChar char=""/>
            </a:pPr>
            <a:r>
              <a:rPr lang="en-US" sz="2000" dirty="0"/>
              <a:t>Short term uncertainty.  </a:t>
            </a:r>
          </a:p>
          <a:p>
            <a:pPr marL="457200" marR="0">
              <a:lnSpc>
                <a:spcPct val="107000"/>
              </a:lnSpc>
              <a:spcBef>
                <a:spcPts val="0"/>
              </a:spcBef>
              <a:spcAft>
                <a:spcPts val="800"/>
              </a:spcAft>
            </a:pPr>
            <a:endParaRPr lang="en-US" sz="2000" dirty="0"/>
          </a:p>
          <a:p>
            <a:endParaRPr lang="en-US" sz="2000" dirty="0"/>
          </a:p>
        </p:txBody>
      </p:sp>
    </p:spTree>
    <p:extLst>
      <p:ext uri="{BB962C8B-B14F-4D97-AF65-F5344CB8AC3E}">
        <p14:creationId xmlns:p14="http://schemas.microsoft.com/office/powerpoint/2010/main" val="33701129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C1A43-6B8A-B224-52FF-D72D6266F456}"/>
              </a:ext>
            </a:extLst>
          </p:cNvPr>
          <p:cNvSpPr>
            <a:spLocks noGrp="1"/>
          </p:cNvSpPr>
          <p:nvPr>
            <p:ph type="title"/>
          </p:nvPr>
        </p:nvSpPr>
        <p:spPr>
          <a:xfrm>
            <a:off x="830011" y="1520891"/>
            <a:ext cx="10896534" cy="807787"/>
          </a:xfrm>
        </p:spPr>
        <p:txBody>
          <a:bodyPr>
            <a:normAutofit fontScale="90000"/>
          </a:bodyPr>
          <a:lstStyle/>
          <a:p>
            <a:pPr algn="ctr"/>
            <a:r>
              <a:rPr lang="en-US" sz="5000" dirty="0">
                <a:solidFill>
                  <a:schemeClr val="tx1"/>
                </a:solidFill>
              </a:rPr>
              <a:t>Questions?</a:t>
            </a:r>
          </a:p>
        </p:txBody>
      </p:sp>
      <p:sp>
        <p:nvSpPr>
          <p:cNvPr id="5" name="TextBox 4">
            <a:extLst>
              <a:ext uri="{FF2B5EF4-FFF2-40B4-BE49-F238E27FC236}">
                <a16:creationId xmlns:a16="http://schemas.microsoft.com/office/drawing/2014/main" id="{7E3D9004-F66A-E431-B289-34F2E0B9B237}"/>
              </a:ext>
            </a:extLst>
          </p:cNvPr>
          <p:cNvSpPr txBox="1"/>
          <p:nvPr/>
        </p:nvSpPr>
        <p:spPr>
          <a:xfrm>
            <a:off x="3239212" y="2361530"/>
            <a:ext cx="6078132" cy="1323439"/>
          </a:xfrm>
          <a:prstGeom prst="rect">
            <a:avLst/>
          </a:prstGeom>
          <a:noFill/>
        </p:spPr>
        <p:txBody>
          <a:bodyPr wrap="square">
            <a:spAutoFit/>
          </a:bodyPr>
          <a:lstStyle/>
          <a:p>
            <a:pPr marL="0" indent="0" algn="ctr">
              <a:buNone/>
            </a:pPr>
            <a:r>
              <a:rPr lang="en-US" sz="2000" dirty="0">
                <a:latin typeface="Calibri" panose="020F0502020204030204" pitchFamily="34" charset="0"/>
                <a:ea typeface="Calibri" panose="020F0502020204030204" pitchFamily="34" charset="0"/>
                <a:cs typeface="Calibri" panose="020F0502020204030204" pitchFamily="34" charset="0"/>
              </a:rPr>
              <a:t>Gary W. Auman, Esq.</a:t>
            </a:r>
          </a:p>
          <a:p>
            <a:pPr marL="0" indent="0" algn="ctr">
              <a:buNone/>
            </a:pPr>
            <a:r>
              <a:rPr lang="en-US" sz="2000" dirty="0">
                <a:latin typeface="Calibri" panose="020F0502020204030204" pitchFamily="34" charset="0"/>
                <a:ea typeface="Calibri" panose="020F0502020204030204" pitchFamily="34" charset="0"/>
                <a:cs typeface="Calibri" panose="020F0502020204030204" pitchFamily="34" charset="0"/>
              </a:rPr>
              <a:t>Auman, Mahan &amp; Furry</a:t>
            </a:r>
          </a:p>
          <a:p>
            <a:pPr marL="0" indent="0" algn="ctr">
              <a:buNone/>
            </a:pPr>
            <a:r>
              <a:rPr lang="en-US" sz="2000" dirty="0">
                <a:latin typeface="Calibri" panose="020F0502020204030204" pitchFamily="34" charset="0"/>
                <a:ea typeface="Calibri" panose="020F0502020204030204" pitchFamily="34" charset="0"/>
                <a:cs typeface="Calibri" panose="020F0502020204030204" pitchFamily="34" charset="0"/>
              </a:rPr>
              <a:t>gwa@amfdayton.com</a:t>
            </a:r>
          </a:p>
          <a:p>
            <a:pPr marL="0" indent="0" algn="ctr">
              <a:buNone/>
            </a:pPr>
            <a:r>
              <a:rPr lang="en-US" sz="2000" dirty="0">
                <a:latin typeface="Calibri" panose="020F0502020204030204" pitchFamily="34" charset="0"/>
                <a:ea typeface="Calibri" panose="020F0502020204030204" pitchFamily="34" charset="0"/>
                <a:cs typeface="Calibri" panose="020F0502020204030204" pitchFamily="34" charset="0"/>
              </a:rPr>
              <a:t>937-223-6003 x3111</a:t>
            </a:r>
          </a:p>
        </p:txBody>
      </p:sp>
      <p:sp>
        <p:nvSpPr>
          <p:cNvPr id="3" name="TextBox 2">
            <a:extLst>
              <a:ext uri="{FF2B5EF4-FFF2-40B4-BE49-F238E27FC236}">
                <a16:creationId xmlns:a16="http://schemas.microsoft.com/office/drawing/2014/main" id="{296D886F-FF8E-B40E-597A-20AD2C529AFB}"/>
              </a:ext>
            </a:extLst>
          </p:cNvPr>
          <p:cNvSpPr txBox="1"/>
          <p:nvPr/>
        </p:nvSpPr>
        <p:spPr>
          <a:xfrm>
            <a:off x="7924232" y="5261967"/>
            <a:ext cx="4249900" cy="1323439"/>
          </a:xfrm>
          <a:prstGeom prst="rect">
            <a:avLst/>
          </a:prstGeom>
          <a:noFill/>
        </p:spPr>
        <p:txBody>
          <a:bodyPr wrap="square">
            <a:spAutoFit/>
          </a:bodyPr>
          <a:lstStyle/>
          <a:p>
            <a:pPr marL="0" indent="0" algn="ctr">
              <a:buNone/>
            </a:pPr>
            <a:r>
              <a:rPr lang="en-US" sz="2000" dirty="0">
                <a:latin typeface="Calibri" panose="020F0502020204030204" pitchFamily="34" charset="0"/>
                <a:ea typeface="Calibri" panose="020F0502020204030204" pitchFamily="34" charset="0"/>
                <a:cs typeface="Calibri" panose="020F0502020204030204" pitchFamily="34" charset="0"/>
              </a:rPr>
              <a:t>Gary W. Auman, Esq.</a:t>
            </a:r>
          </a:p>
          <a:p>
            <a:pPr marL="0" indent="0" algn="ctr">
              <a:buNone/>
            </a:pPr>
            <a:r>
              <a:rPr lang="en-US" sz="2000" dirty="0">
                <a:latin typeface="Calibri" panose="020F0502020204030204" pitchFamily="34" charset="0"/>
                <a:ea typeface="Calibri" panose="020F0502020204030204" pitchFamily="34" charset="0"/>
                <a:cs typeface="Calibri" panose="020F0502020204030204" pitchFamily="34" charset="0"/>
              </a:rPr>
              <a:t>Auman, Mahan &amp; Furry</a:t>
            </a:r>
          </a:p>
          <a:p>
            <a:pPr marL="0" indent="0" algn="ctr">
              <a:buNone/>
            </a:pPr>
            <a:r>
              <a:rPr lang="en-US" sz="2000" dirty="0">
                <a:latin typeface="Calibri" panose="020F0502020204030204" pitchFamily="34" charset="0"/>
                <a:ea typeface="Calibri" panose="020F0502020204030204" pitchFamily="34" charset="0"/>
                <a:cs typeface="Calibri" panose="020F0502020204030204" pitchFamily="34" charset="0"/>
              </a:rPr>
              <a:t>gwa@amfdayton.com</a:t>
            </a:r>
          </a:p>
          <a:p>
            <a:pPr marL="0" indent="0" algn="ctr">
              <a:buNone/>
            </a:pPr>
            <a:r>
              <a:rPr lang="en-US" sz="2000" dirty="0">
                <a:latin typeface="Calibri" panose="020F0502020204030204" pitchFamily="34" charset="0"/>
                <a:ea typeface="Calibri" panose="020F0502020204030204" pitchFamily="34" charset="0"/>
                <a:cs typeface="Calibri" panose="020F0502020204030204" pitchFamily="34" charset="0"/>
              </a:rPr>
              <a:t>937-223-6003 3111</a:t>
            </a:r>
          </a:p>
        </p:txBody>
      </p:sp>
      <p:sp>
        <p:nvSpPr>
          <p:cNvPr id="6" name="Rectangle 5">
            <a:extLst>
              <a:ext uri="{FF2B5EF4-FFF2-40B4-BE49-F238E27FC236}">
                <a16:creationId xmlns:a16="http://schemas.microsoft.com/office/drawing/2014/main" id="{A9ABC792-0B2B-6BB6-BB83-44017456DB4A}"/>
              </a:ext>
            </a:extLst>
          </p:cNvPr>
          <p:cNvSpPr/>
          <p:nvPr/>
        </p:nvSpPr>
        <p:spPr>
          <a:xfrm>
            <a:off x="190293" y="5391778"/>
            <a:ext cx="4077477" cy="12596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9" name="Picture 2" descr="C:\Users\brl\AppData\Local\Microsoft\Windows\Temporary Internet Files\Content.Outlook\QZLWV955\logo2 (2).png">
            <a:extLst>
              <a:ext uri="{FF2B5EF4-FFF2-40B4-BE49-F238E27FC236}">
                <a16:creationId xmlns:a16="http://schemas.microsoft.com/office/drawing/2014/main" id="{68269BDC-9FE3-1DAD-DF7B-B7F85CDFB91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5591" y="5485084"/>
            <a:ext cx="3893447" cy="1100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91546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2BC40-BBDA-2AD3-FFA8-7F41E7A0F5FF}"/>
              </a:ext>
            </a:extLst>
          </p:cNvPr>
          <p:cNvSpPr>
            <a:spLocks noGrp="1"/>
          </p:cNvSpPr>
          <p:nvPr>
            <p:ph type="title"/>
          </p:nvPr>
        </p:nvSpPr>
        <p:spPr>
          <a:xfrm>
            <a:off x="1484311" y="106680"/>
            <a:ext cx="10018713" cy="1752599"/>
          </a:xfrm>
        </p:spPr>
        <p:txBody>
          <a:bodyPr/>
          <a:lstStyle/>
          <a:p>
            <a:r>
              <a:rPr lang="en-US" dirty="0"/>
              <a:t>Independent Contractor Test:</a:t>
            </a:r>
            <a:br>
              <a:rPr lang="en-US" dirty="0"/>
            </a:br>
            <a:endParaRPr lang="en-US" dirty="0"/>
          </a:p>
        </p:txBody>
      </p:sp>
      <p:sp>
        <p:nvSpPr>
          <p:cNvPr id="3" name="Content Placeholder 2">
            <a:extLst>
              <a:ext uri="{FF2B5EF4-FFF2-40B4-BE49-F238E27FC236}">
                <a16:creationId xmlns:a16="http://schemas.microsoft.com/office/drawing/2014/main" id="{6BB4C718-7723-C32D-97E4-3289FE317B0A}"/>
              </a:ext>
            </a:extLst>
          </p:cNvPr>
          <p:cNvSpPr>
            <a:spLocks noGrp="1"/>
          </p:cNvSpPr>
          <p:nvPr>
            <p:ph idx="1"/>
          </p:nvPr>
        </p:nvSpPr>
        <p:spPr>
          <a:xfrm>
            <a:off x="2359022" y="1457960"/>
            <a:ext cx="8269289" cy="4003040"/>
          </a:xfrm>
        </p:spPr>
        <p:txBody>
          <a:bodyPr>
            <a:normAutofit/>
          </a:bodyPr>
          <a:lstStyle/>
          <a:p>
            <a:pPr marL="514350" indent="-514350">
              <a:lnSpc>
                <a:spcPct val="100000"/>
              </a:lnSpc>
              <a:buSzPct val="100000"/>
              <a:buFont typeface="+mj-lt"/>
              <a:buAutoNum type="arabicPeriod"/>
            </a:pPr>
            <a:r>
              <a:rPr lang="en-US" sz="2000" dirty="0"/>
              <a:t>Contractor’s/worker’s opportunity for profit or loss;</a:t>
            </a:r>
          </a:p>
          <a:p>
            <a:pPr marL="514350" indent="-514350">
              <a:lnSpc>
                <a:spcPct val="100000"/>
              </a:lnSpc>
              <a:buSzPct val="100000"/>
              <a:buFont typeface="+mj-lt"/>
              <a:buAutoNum type="arabicPeriod"/>
            </a:pPr>
            <a:r>
              <a:rPr lang="en-US" sz="2000" dirty="0"/>
              <a:t>Investments made by worker and purported employer;</a:t>
            </a:r>
          </a:p>
          <a:p>
            <a:pPr marL="514350" indent="-514350">
              <a:lnSpc>
                <a:spcPct val="100000"/>
              </a:lnSpc>
              <a:buSzPct val="100000"/>
              <a:buFont typeface="+mj-lt"/>
              <a:buAutoNum type="arabicPeriod"/>
            </a:pPr>
            <a:r>
              <a:rPr lang="en-US" sz="2000" dirty="0"/>
              <a:t>Degree of permanence of the work relationship;</a:t>
            </a:r>
          </a:p>
          <a:p>
            <a:pPr marL="514350" indent="-514350">
              <a:lnSpc>
                <a:spcPct val="100000"/>
              </a:lnSpc>
              <a:buSzPct val="100000"/>
              <a:buFont typeface="+mj-lt"/>
              <a:buAutoNum type="arabicPeriod"/>
            </a:pPr>
            <a:r>
              <a:rPr lang="en-US" sz="2000" dirty="0"/>
              <a:t>Nature and degree of control purported employer has over worker;</a:t>
            </a:r>
          </a:p>
          <a:p>
            <a:pPr marL="514350" indent="-514350">
              <a:lnSpc>
                <a:spcPct val="100000"/>
              </a:lnSpc>
              <a:buSzPct val="100000"/>
              <a:buFont typeface="+mj-lt"/>
              <a:buAutoNum type="arabicPeriod"/>
            </a:pPr>
            <a:r>
              <a:rPr lang="en-US" sz="2000" dirty="0"/>
              <a:t>Whether work is integral to the employer’s business; and</a:t>
            </a:r>
          </a:p>
          <a:p>
            <a:pPr marL="514350" indent="-514350">
              <a:lnSpc>
                <a:spcPct val="100000"/>
              </a:lnSpc>
              <a:buSzPct val="100000"/>
              <a:buFont typeface="+mj-lt"/>
              <a:buAutoNum type="arabicPeriod"/>
            </a:pPr>
            <a:r>
              <a:rPr lang="en-US" sz="2000" dirty="0"/>
              <a:t>Skill and initiative required by worker.</a:t>
            </a:r>
          </a:p>
          <a:p>
            <a:pPr marL="0" indent="0" algn="ctr">
              <a:buSzPct val="100000"/>
              <a:buNone/>
            </a:pPr>
            <a:r>
              <a:rPr lang="en-US" sz="2000" dirty="0"/>
              <a:t>	-and-</a:t>
            </a:r>
          </a:p>
          <a:p>
            <a:pPr marL="0" indent="0" algn="ctr">
              <a:buSzPct val="100000"/>
              <a:buNone/>
            </a:pPr>
            <a:r>
              <a:rPr lang="en-US" sz="2000" dirty="0"/>
              <a:t>Have a written agreement</a:t>
            </a:r>
          </a:p>
          <a:p>
            <a:pPr marL="457200" indent="-457200">
              <a:buSzPct val="100000"/>
              <a:buFont typeface="+mj-lt"/>
              <a:buAutoNum type="arabicPeriod"/>
            </a:pPr>
            <a:endParaRPr lang="en-US" sz="2000" dirty="0"/>
          </a:p>
        </p:txBody>
      </p:sp>
    </p:spTree>
    <p:extLst>
      <p:ext uri="{BB962C8B-B14F-4D97-AF65-F5344CB8AC3E}">
        <p14:creationId xmlns:p14="http://schemas.microsoft.com/office/powerpoint/2010/main" val="2915013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7605D-3698-04AB-0521-91E3AE2D2D59}"/>
              </a:ext>
            </a:extLst>
          </p:cNvPr>
          <p:cNvSpPr>
            <a:spLocks noGrp="1"/>
          </p:cNvSpPr>
          <p:nvPr>
            <p:ph type="title"/>
          </p:nvPr>
        </p:nvSpPr>
        <p:spPr>
          <a:xfrm>
            <a:off x="1484311" y="492761"/>
            <a:ext cx="10018713" cy="896112"/>
          </a:xfrm>
        </p:spPr>
        <p:txBody>
          <a:bodyPr>
            <a:normAutofit fontScale="90000"/>
          </a:bodyPr>
          <a:lstStyle/>
          <a:p>
            <a:r>
              <a:rPr lang="en-US" dirty="0"/>
              <a:t>1. Worker’s opportunity for profit or loss based on managerial skill</a:t>
            </a:r>
          </a:p>
        </p:txBody>
      </p:sp>
      <p:sp>
        <p:nvSpPr>
          <p:cNvPr id="3" name="Content Placeholder 2">
            <a:extLst>
              <a:ext uri="{FF2B5EF4-FFF2-40B4-BE49-F238E27FC236}">
                <a16:creationId xmlns:a16="http://schemas.microsoft.com/office/drawing/2014/main" id="{A71E1407-2715-69F9-55DD-E70F6F996BD0}"/>
              </a:ext>
            </a:extLst>
          </p:cNvPr>
          <p:cNvSpPr>
            <a:spLocks noGrp="1"/>
          </p:cNvSpPr>
          <p:nvPr>
            <p:ph idx="1"/>
          </p:nvPr>
        </p:nvSpPr>
        <p:spPr>
          <a:xfrm>
            <a:off x="1235867" y="1528064"/>
            <a:ext cx="10515600" cy="4974971"/>
          </a:xfrm>
        </p:spPr>
        <p:txBody>
          <a:bodyPr>
            <a:noAutofit/>
          </a:bodyPr>
          <a:lstStyle/>
          <a:p>
            <a:pPr marL="457200" marR="0" lvl="1" indent="0">
              <a:lnSpc>
                <a:spcPct val="107000"/>
              </a:lnSpc>
              <a:spcBef>
                <a:spcPts val="0"/>
              </a:spcBef>
              <a:spcAft>
                <a:spcPts val="0"/>
              </a:spcAft>
              <a:buNone/>
            </a:pPr>
            <a:endParaRPr lang="en-US" dirty="0"/>
          </a:p>
          <a:p>
            <a:pPr marL="457200" marR="0" lvl="1" indent="0">
              <a:lnSpc>
                <a:spcPct val="107000"/>
              </a:lnSpc>
              <a:spcBef>
                <a:spcPts val="0"/>
              </a:spcBef>
              <a:spcAft>
                <a:spcPts val="0"/>
              </a:spcAft>
              <a:buNone/>
            </a:pPr>
            <a:r>
              <a:rPr lang="en-US" dirty="0"/>
              <a:t>Is worker exercising business acumen or judgment?</a:t>
            </a:r>
          </a:p>
          <a:p>
            <a:pPr marL="742950" marR="0" lvl="1" indent="-285750">
              <a:lnSpc>
                <a:spcPct val="107000"/>
              </a:lnSpc>
              <a:spcBef>
                <a:spcPts val="1200"/>
              </a:spcBef>
              <a:spcAft>
                <a:spcPts val="0"/>
              </a:spcAft>
              <a:buFont typeface="Courier New" panose="02070309020205020404" pitchFamily="49" charset="0"/>
              <a:buChar char="o"/>
            </a:pPr>
            <a:r>
              <a:rPr lang="en-US" dirty="0"/>
              <a:t>Whether the worker determines or can negotiate pay</a:t>
            </a:r>
            <a:endParaRPr lang="en-US" sz="2000" dirty="0"/>
          </a:p>
          <a:p>
            <a:pPr marL="1143000" marR="0" lvl="2" indent="-228600">
              <a:lnSpc>
                <a:spcPct val="107000"/>
              </a:lnSpc>
              <a:spcBef>
                <a:spcPts val="1200"/>
              </a:spcBef>
              <a:spcAft>
                <a:spcPts val="0"/>
              </a:spcAft>
              <a:buFont typeface="Wingdings" panose="05000000000000000000" pitchFamily="2" charset="2"/>
              <a:buChar char=""/>
            </a:pPr>
            <a:r>
              <a:rPr lang="en-US" sz="2000" dirty="0">
                <a:latin typeface="Tahoma" panose="020B0604030504040204" pitchFamily="34" charset="0"/>
                <a:ea typeface="Tahoma" panose="020B0604030504040204" pitchFamily="34" charset="0"/>
                <a:cs typeface="Tahoma" panose="020B0604030504040204" pitchFamily="34" charset="0"/>
              </a:rPr>
              <a:t>Set rate decided by employer or does worker dictate how much he will charge? </a:t>
            </a:r>
            <a:endParaRPr lang="en-US" sz="2000" dirty="0"/>
          </a:p>
          <a:p>
            <a:pPr marL="742950" marR="0" lvl="1" indent="-285750">
              <a:lnSpc>
                <a:spcPct val="107000"/>
              </a:lnSpc>
              <a:spcBef>
                <a:spcPts val="1200"/>
              </a:spcBef>
              <a:spcAft>
                <a:spcPts val="0"/>
              </a:spcAft>
              <a:buFont typeface="Courier New" panose="02070309020205020404" pitchFamily="49" charset="0"/>
              <a:buChar char="o"/>
            </a:pPr>
            <a:r>
              <a:rPr lang="en-US" dirty="0"/>
              <a:t>Whether the worker accepts or declines jobs, or chooses the order and/or time in which the jobs are performed; </a:t>
            </a:r>
            <a:endParaRPr lang="en-US" sz="2000" dirty="0"/>
          </a:p>
          <a:p>
            <a:pPr marL="742950" marR="0" lvl="1" indent="-285750">
              <a:lnSpc>
                <a:spcPct val="107000"/>
              </a:lnSpc>
              <a:spcBef>
                <a:spcPts val="1200"/>
              </a:spcBef>
              <a:spcAft>
                <a:spcPts val="0"/>
              </a:spcAft>
              <a:buFont typeface="Courier New" panose="02070309020205020404" pitchFamily="49" charset="0"/>
              <a:buChar char="o"/>
            </a:pPr>
            <a:r>
              <a:rPr lang="en-US" dirty="0"/>
              <a:t>Whether the worker engages in marketing, advertising </a:t>
            </a:r>
            <a:endParaRPr lang="en-US" sz="2000" dirty="0"/>
          </a:p>
          <a:p>
            <a:pPr marL="742950" marR="0" lvl="1" indent="-285750">
              <a:lnSpc>
                <a:spcPct val="107000"/>
              </a:lnSpc>
              <a:spcBef>
                <a:spcPts val="1200"/>
              </a:spcBef>
              <a:spcAft>
                <a:spcPts val="0"/>
              </a:spcAft>
              <a:buFont typeface="Courier New" panose="02070309020205020404" pitchFamily="49" charset="0"/>
              <a:buChar char="o"/>
            </a:pPr>
            <a:r>
              <a:rPr lang="en-US" dirty="0"/>
              <a:t>Whether the worker makes independent decisions to hire others, purchase materials and equipment, and/or rent space. </a:t>
            </a:r>
          </a:p>
          <a:p>
            <a:pPr marL="742950" marR="0" lvl="1" indent="-285750">
              <a:lnSpc>
                <a:spcPct val="107000"/>
              </a:lnSpc>
              <a:spcBef>
                <a:spcPts val="1200"/>
              </a:spcBef>
              <a:spcAft>
                <a:spcPts val="0"/>
              </a:spcAft>
              <a:buFont typeface="Courier New" panose="02070309020205020404" pitchFamily="49" charset="0"/>
              <a:buChar char="o"/>
            </a:pPr>
            <a:r>
              <a:rPr lang="en-US" b="1" dirty="0"/>
              <a:t>NOT</a:t>
            </a:r>
            <a:r>
              <a:rPr lang="en-US" dirty="0"/>
              <a:t> whether worker can choose to work more hours or take more jobs</a:t>
            </a:r>
          </a:p>
          <a:p>
            <a:endParaRPr lang="en-US" sz="2000" dirty="0"/>
          </a:p>
        </p:txBody>
      </p:sp>
    </p:spTree>
    <p:extLst>
      <p:ext uri="{BB962C8B-B14F-4D97-AF65-F5344CB8AC3E}">
        <p14:creationId xmlns:p14="http://schemas.microsoft.com/office/powerpoint/2010/main" val="3285747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EE413-17F1-ED36-DC11-0986F9D34FEA}"/>
              </a:ext>
            </a:extLst>
          </p:cNvPr>
          <p:cNvSpPr>
            <a:spLocks noGrp="1"/>
          </p:cNvSpPr>
          <p:nvPr>
            <p:ph type="title"/>
          </p:nvPr>
        </p:nvSpPr>
        <p:spPr>
          <a:xfrm>
            <a:off x="1484311" y="106680"/>
            <a:ext cx="10018713" cy="1752599"/>
          </a:xfrm>
        </p:spPr>
        <p:txBody>
          <a:bodyPr/>
          <a:lstStyle/>
          <a:p>
            <a:r>
              <a:rPr lang="en-US" dirty="0"/>
              <a:t>2. Investments made by worker vs. employer</a:t>
            </a:r>
          </a:p>
        </p:txBody>
      </p:sp>
      <p:sp>
        <p:nvSpPr>
          <p:cNvPr id="3" name="Content Placeholder 2">
            <a:extLst>
              <a:ext uri="{FF2B5EF4-FFF2-40B4-BE49-F238E27FC236}">
                <a16:creationId xmlns:a16="http://schemas.microsoft.com/office/drawing/2014/main" id="{D766AC8C-CC94-35EC-545B-8B4080BC3758}"/>
              </a:ext>
            </a:extLst>
          </p:cNvPr>
          <p:cNvSpPr>
            <a:spLocks noGrp="1"/>
          </p:cNvSpPr>
          <p:nvPr>
            <p:ph idx="1"/>
          </p:nvPr>
        </p:nvSpPr>
        <p:spPr>
          <a:xfrm>
            <a:off x="1484310" y="1427479"/>
            <a:ext cx="10018713" cy="3124201"/>
          </a:xfrm>
        </p:spPr>
        <p:txBody>
          <a:bodyPr/>
          <a:lstStyle/>
          <a:p>
            <a:r>
              <a:rPr lang="en-US" dirty="0"/>
              <a:t>Looks at capital investments that are entrepreneurial in nature</a:t>
            </a:r>
          </a:p>
          <a:p>
            <a:pPr>
              <a:spcBef>
                <a:spcPts val="1200"/>
              </a:spcBef>
            </a:pPr>
            <a:r>
              <a:rPr lang="en-US" dirty="0"/>
              <a:t>Is the worker making similar types of investments as the potential employer (even if on a smaller scale)</a:t>
            </a:r>
          </a:p>
          <a:p>
            <a:pPr>
              <a:spcBef>
                <a:spcPts val="1200"/>
              </a:spcBef>
            </a:pPr>
            <a:r>
              <a:rPr lang="en-US" dirty="0"/>
              <a:t>Capital investments support independent contractor relationship</a:t>
            </a:r>
          </a:p>
        </p:txBody>
      </p:sp>
    </p:spTree>
    <p:extLst>
      <p:ext uri="{BB962C8B-B14F-4D97-AF65-F5344CB8AC3E}">
        <p14:creationId xmlns:p14="http://schemas.microsoft.com/office/powerpoint/2010/main" val="1504118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10BE9-462E-F5EE-08B9-B8D7AFBA0A5A}"/>
              </a:ext>
            </a:extLst>
          </p:cNvPr>
          <p:cNvSpPr>
            <a:spLocks noGrp="1"/>
          </p:cNvSpPr>
          <p:nvPr>
            <p:ph type="title"/>
          </p:nvPr>
        </p:nvSpPr>
        <p:spPr>
          <a:xfrm>
            <a:off x="1484311" y="294641"/>
            <a:ext cx="10018713" cy="762000"/>
          </a:xfrm>
        </p:spPr>
        <p:txBody>
          <a:bodyPr/>
          <a:lstStyle/>
          <a:p>
            <a:r>
              <a:rPr lang="en-US" dirty="0"/>
              <a:t>3. Degree of permanence of relationship</a:t>
            </a:r>
          </a:p>
        </p:txBody>
      </p:sp>
      <p:sp>
        <p:nvSpPr>
          <p:cNvPr id="3" name="Content Placeholder 2">
            <a:extLst>
              <a:ext uri="{FF2B5EF4-FFF2-40B4-BE49-F238E27FC236}">
                <a16:creationId xmlns:a16="http://schemas.microsoft.com/office/drawing/2014/main" id="{AEE6598E-25A4-7AF7-735C-206A7099607C}"/>
              </a:ext>
            </a:extLst>
          </p:cNvPr>
          <p:cNvSpPr>
            <a:spLocks noGrp="1"/>
          </p:cNvSpPr>
          <p:nvPr>
            <p:ph idx="1"/>
          </p:nvPr>
        </p:nvSpPr>
        <p:spPr>
          <a:xfrm>
            <a:off x="2368231" y="1432561"/>
            <a:ext cx="8492810" cy="3124201"/>
          </a:xfrm>
        </p:spPr>
        <p:txBody>
          <a:bodyPr>
            <a:normAutofit/>
          </a:bodyPr>
          <a:lstStyle/>
          <a:p>
            <a:pPr>
              <a:spcAft>
                <a:spcPts val="0"/>
              </a:spcAft>
            </a:pPr>
            <a:r>
              <a:rPr lang="en-US" sz="2000" dirty="0"/>
              <a:t>If duration is indefinite, continuous or exclusive of work for others, favors employment.</a:t>
            </a:r>
          </a:p>
          <a:p>
            <a:pPr>
              <a:spcBef>
                <a:spcPts val="1200"/>
              </a:spcBef>
            </a:pPr>
            <a:r>
              <a:rPr lang="en-US" sz="2000" dirty="0"/>
              <a:t>Definite in duration, non-exclusive, project based or sporadic favors independent contractor relationship</a:t>
            </a:r>
          </a:p>
          <a:p>
            <a:pPr>
              <a:spcBef>
                <a:spcPts val="1200"/>
              </a:spcBef>
              <a:spcAft>
                <a:spcPts val="0"/>
              </a:spcAft>
            </a:pPr>
            <a:r>
              <a:rPr lang="en-US" sz="2000" dirty="0"/>
              <a:t>May regularly include fixed periods of work, seasonal work does not support independent contractor status.  </a:t>
            </a:r>
          </a:p>
        </p:txBody>
      </p:sp>
    </p:spTree>
    <p:extLst>
      <p:ext uri="{BB962C8B-B14F-4D97-AF65-F5344CB8AC3E}">
        <p14:creationId xmlns:p14="http://schemas.microsoft.com/office/powerpoint/2010/main" val="3634850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6C4A46F-393F-5866-8AF8-5EDA728AD4A3}"/>
              </a:ext>
            </a:extLst>
          </p:cNvPr>
          <p:cNvSpPr>
            <a:spLocks noGrp="1"/>
          </p:cNvSpPr>
          <p:nvPr>
            <p:ph type="title"/>
          </p:nvPr>
        </p:nvSpPr>
        <p:spPr>
          <a:xfrm>
            <a:off x="1484311" y="360681"/>
            <a:ext cx="10018713" cy="1244600"/>
          </a:xfrm>
        </p:spPr>
        <p:txBody>
          <a:bodyPr>
            <a:noAutofit/>
          </a:bodyPr>
          <a:lstStyle/>
          <a:p>
            <a:r>
              <a:rPr lang="en-US" dirty="0"/>
              <a:t>4. Nature and degree of control over worker</a:t>
            </a:r>
          </a:p>
        </p:txBody>
      </p:sp>
      <p:sp>
        <p:nvSpPr>
          <p:cNvPr id="5" name="Content Placeholder 4">
            <a:extLst>
              <a:ext uri="{FF2B5EF4-FFF2-40B4-BE49-F238E27FC236}">
                <a16:creationId xmlns:a16="http://schemas.microsoft.com/office/drawing/2014/main" id="{173B679B-65ED-1E76-184A-0C0BCDA454E9}"/>
              </a:ext>
            </a:extLst>
          </p:cNvPr>
          <p:cNvSpPr>
            <a:spLocks noGrp="1"/>
          </p:cNvSpPr>
          <p:nvPr>
            <p:ph idx="1"/>
          </p:nvPr>
        </p:nvSpPr>
        <p:spPr>
          <a:xfrm>
            <a:off x="2173287" y="1798321"/>
            <a:ext cx="10018713" cy="4805680"/>
          </a:xfrm>
        </p:spPr>
        <p:txBody>
          <a:bodyPr>
            <a:noAutofit/>
          </a:bodyPr>
          <a:lstStyle/>
          <a:p>
            <a:pPr>
              <a:lnSpc>
                <a:spcPct val="100000"/>
              </a:lnSpc>
            </a:pPr>
            <a:r>
              <a:rPr lang="en-US" sz="2000" u="sng" dirty="0"/>
              <a:t>Potential</a:t>
            </a:r>
            <a:r>
              <a:rPr lang="en-US" sz="2000" dirty="0"/>
              <a:t> control (the ability to control) – not just actual control. </a:t>
            </a:r>
          </a:p>
          <a:p>
            <a:pPr lvl="1">
              <a:lnSpc>
                <a:spcPct val="150000"/>
              </a:lnSpc>
            </a:pPr>
            <a:r>
              <a:rPr lang="en-US" dirty="0"/>
              <a:t>Who sets the schedule?</a:t>
            </a:r>
          </a:p>
          <a:p>
            <a:pPr lvl="1">
              <a:lnSpc>
                <a:spcPct val="150000"/>
              </a:lnSpc>
            </a:pPr>
            <a:r>
              <a:rPr lang="en-US" dirty="0"/>
              <a:t>Who supervises the performance of the work?</a:t>
            </a:r>
          </a:p>
          <a:p>
            <a:pPr lvl="1">
              <a:lnSpc>
                <a:spcPct val="150000"/>
              </a:lnSpc>
            </a:pPr>
            <a:r>
              <a:rPr lang="en-US" dirty="0"/>
              <a:t>Who disciplines the workers?</a:t>
            </a:r>
          </a:p>
          <a:p>
            <a:pPr lvl="1">
              <a:lnSpc>
                <a:spcPct val="150000"/>
              </a:lnSpc>
            </a:pPr>
            <a:r>
              <a:rPr lang="en-US" dirty="0"/>
              <a:t>Demands placed on worker to adhere to employer’s own policies regarding safety, quality or customer service?</a:t>
            </a:r>
          </a:p>
          <a:p>
            <a:pPr lvl="1">
              <a:lnSpc>
                <a:spcPct val="150000"/>
              </a:lnSpc>
            </a:pPr>
            <a:r>
              <a:rPr lang="en-US" b="1" dirty="0"/>
              <a:t>Do NOT</a:t>
            </a:r>
            <a:r>
              <a:rPr lang="en-US" dirty="0"/>
              <a:t> consider requirements placed on worker to ensure regulatory compliance</a:t>
            </a:r>
          </a:p>
          <a:p>
            <a:pPr lvl="1">
              <a:lnSpc>
                <a:spcPct val="150000"/>
              </a:lnSpc>
            </a:pPr>
            <a:r>
              <a:rPr lang="en-US" dirty="0"/>
              <a:t>Contract language</a:t>
            </a:r>
          </a:p>
        </p:txBody>
      </p:sp>
    </p:spTree>
    <p:extLst>
      <p:ext uri="{BB962C8B-B14F-4D97-AF65-F5344CB8AC3E}">
        <p14:creationId xmlns:p14="http://schemas.microsoft.com/office/powerpoint/2010/main" val="20836795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005E9-BB3B-0643-3865-A65F8C0BD1A4}"/>
              </a:ext>
            </a:extLst>
          </p:cNvPr>
          <p:cNvSpPr>
            <a:spLocks noGrp="1"/>
          </p:cNvSpPr>
          <p:nvPr>
            <p:ph type="title"/>
          </p:nvPr>
        </p:nvSpPr>
        <p:spPr>
          <a:xfrm>
            <a:off x="1484311" y="314961"/>
            <a:ext cx="10018713" cy="735584"/>
          </a:xfrm>
        </p:spPr>
        <p:txBody>
          <a:bodyPr/>
          <a:lstStyle/>
          <a:p>
            <a:r>
              <a:rPr lang="en-US" dirty="0"/>
              <a:t>5. Is work integral to employer’s business</a:t>
            </a:r>
          </a:p>
        </p:txBody>
      </p:sp>
      <p:sp>
        <p:nvSpPr>
          <p:cNvPr id="3" name="Content Placeholder 2">
            <a:extLst>
              <a:ext uri="{FF2B5EF4-FFF2-40B4-BE49-F238E27FC236}">
                <a16:creationId xmlns:a16="http://schemas.microsoft.com/office/drawing/2014/main" id="{D3EFFA31-5031-78B7-5AAA-123C0CD1DAFE}"/>
              </a:ext>
            </a:extLst>
          </p:cNvPr>
          <p:cNvSpPr>
            <a:spLocks noGrp="1"/>
          </p:cNvSpPr>
          <p:nvPr>
            <p:ph idx="1"/>
          </p:nvPr>
        </p:nvSpPr>
        <p:spPr>
          <a:xfrm>
            <a:off x="2012631" y="1940561"/>
            <a:ext cx="10018713" cy="3877056"/>
          </a:xfrm>
        </p:spPr>
        <p:txBody>
          <a:bodyPr>
            <a:normAutofit/>
          </a:bodyPr>
          <a:lstStyle/>
          <a:p>
            <a:r>
              <a:rPr lang="en-US" dirty="0"/>
              <a:t>Work integral to the employer’s business supports employment relationship.  </a:t>
            </a:r>
          </a:p>
          <a:p>
            <a:pPr marL="0" indent="0">
              <a:buNone/>
            </a:pPr>
            <a:endParaRPr lang="en-US" dirty="0"/>
          </a:p>
          <a:p>
            <a:r>
              <a:rPr lang="en-US" dirty="0"/>
              <a:t>Ex. Roofing company contracting workers to do roofing work.     </a:t>
            </a:r>
          </a:p>
          <a:p>
            <a:pPr marL="0" indent="0">
              <a:buNone/>
            </a:pPr>
            <a:endParaRPr lang="en-US" dirty="0"/>
          </a:p>
          <a:p>
            <a:r>
              <a:rPr lang="en-US" dirty="0"/>
              <a:t>Major difference:  2021 version of rule excluded this consideration</a:t>
            </a:r>
          </a:p>
          <a:p>
            <a:pPr marL="0" indent="0">
              <a:buNone/>
            </a:pPr>
            <a:endParaRPr lang="en-US" dirty="0"/>
          </a:p>
          <a:p>
            <a:endParaRPr lang="en-US" dirty="0"/>
          </a:p>
        </p:txBody>
      </p:sp>
    </p:spTree>
    <p:extLst>
      <p:ext uri="{BB962C8B-B14F-4D97-AF65-F5344CB8AC3E}">
        <p14:creationId xmlns:p14="http://schemas.microsoft.com/office/powerpoint/2010/main" val="47042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Parallax</Template>
  <TotalTime>470</TotalTime>
  <Words>2807</Words>
  <Application>Microsoft Office PowerPoint</Application>
  <PresentationFormat>Widescreen</PresentationFormat>
  <Paragraphs>309</Paragraphs>
  <Slides>35</Slides>
  <Notes>10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35</vt:i4>
      </vt:variant>
    </vt:vector>
  </HeadingPairs>
  <TitlesOfParts>
    <vt:vector size="44" baseType="lpstr">
      <vt:lpstr>Aptos</vt:lpstr>
      <vt:lpstr>Arial</vt:lpstr>
      <vt:lpstr>Calibri</vt:lpstr>
      <vt:lpstr>Corbel</vt:lpstr>
      <vt:lpstr>Courier New</vt:lpstr>
      <vt:lpstr>Symbol</vt:lpstr>
      <vt:lpstr>Tahoma</vt:lpstr>
      <vt:lpstr>Wingdings</vt:lpstr>
      <vt:lpstr>Parallax</vt:lpstr>
      <vt:lpstr>Independent Contractor Rule Updates and Multi-Employer Worksite Issues</vt:lpstr>
      <vt:lpstr>New DOL Independent Contractor Test</vt:lpstr>
      <vt:lpstr>New DOL Independent Contractor Test</vt:lpstr>
      <vt:lpstr>Independent Contractor Test: </vt:lpstr>
      <vt:lpstr>1. Worker’s opportunity for profit or loss based on managerial skill</vt:lpstr>
      <vt:lpstr>2. Investments made by worker vs. employer</vt:lpstr>
      <vt:lpstr>3. Degree of permanence of relationship</vt:lpstr>
      <vt:lpstr>4. Nature and degree of control over worker</vt:lpstr>
      <vt:lpstr>5. Is work integral to employer’s business</vt:lpstr>
      <vt:lpstr>6. Skill and initiative required by worker</vt:lpstr>
      <vt:lpstr>Practice Tip:  Consider other factors also</vt:lpstr>
      <vt:lpstr> Employment relationship if at least 10 of the following apply:</vt:lpstr>
      <vt:lpstr>10 factor test cont’d</vt:lpstr>
      <vt:lpstr>OSHA Multi-Employer Citation Policy</vt:lpstr>
      <vt:lpstr>OSHA Multi-Employer Citation Policy</vt:lpstr>
      <vt:lpstr>Two Step Process</vt:lpstr>
      <vt:lpstr>Creating Employer</vt:lpstr>
      <vt:lpstr>Exposing Employer</vt:lpstr>
      <vt:lpstr>Correcting Employer</vt:lpstr>
      <vt:lpstr>Controlling Employer</vt:lpstr>
      <vt:lpstr>Evaluating the Duty of “Reasonable Care”</vt:lpstr>
      <vt:lpstr>Hypo #1: </vt:lpstr>
      <vt:lpstr>Who will he/she cite?  </vt:lpstr>
      <vt:lpstr>Hypo #2</vt:lpstr>
      <vt:lpstr>Who will he/she cite?</vt:lpstr>
      <vt:lpstr>Hypo #3</vt:lpstr>
      <vt:lpstr>Who will he/she cite? </vt:lpstr>
      <vt:lpstr>Who will he/she cite? </vt:lpstr>
      <vt:lpstr>Hypo #4</vt:lpstr>
      <vt:lpstr>Who will he/she cite? </vt:lpstr>
      <vt:lpstr>Loper Bright  (aka the case that overruled Chevron)</vt:lpstr>
      <vt:lpstr>Chevron approach</vt:lpstr>
      <vt:lpstr>Loper Bright</vt:lpstr>
      <vt:lpstr>Loper Bright</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Abigail K. White</dc:creator>
  <cp:lastModifiedBy>Erick V. Sommers</cp:lastModifiedBy>
  <cp:revision>13</cp:revision>
  <dcterms:created xsi:type="dcterms:W3CDTF">2024-10-01T15:14:14Z</dcterms:created>
  <dcterms:modified xsi:type="dcterms:W3CDTF">2024-10-15T14:19:27Z</dcterms:modified>
</cp:coreProperties>
</file>